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91"/>
  </p:notesMasterIdLst>
  <p:sldIdLst>
    <p:sldId id="256" r:id="rId2"/>
    <p:sldId id="257" r:id="rId3"/>
    <p:sldId id="258" r:id="rId4"/>
    <p:sldId id="259" r:id="rId5"/>
    <p:sldId id="260" r:id="rId6"/>
    <p:sldId id="261" r:id="rId7"/>
    <p:sldId id="262" r:id="rId8"/>
    <p:sldId id="263" r:id="rId9"/>
    <p:sldId id="346"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25" r:id="rId62"/>
    <p:sldId id="318" r:id="rId63"/>
    <p:sldId id="319" r:id="rId64"/>
    <p:sldId id="320" r:id="rId65"/>
    <p:sldId id="321" r:id="rId66"/>
    <p:sldId id="322" r:id="rId67"/>
    <p:sldId id="323" r:id="rId68"/>
    <p:sldId id="324" r:id="rId69"/>
    <p:sldId id="326" r:id="rId70"/>
    <p:sldId id="327" r:id="rId71"/>
    <p:sldId id="328" r:id="rId72"/>
    <p:sldId id="329" r:id="rId73"/>
    <p:sldId id="330" r:id="rId74"/>
    <p:sldId id="331" r:id="rId75"/>
    <p:sldId id="332" r:id="rId76"/>
    <p:sldId id="333" r:id="rId77"/>
    <p:sldId id="334" r:id="rId78"/>
    <p:sldId id="336" r:id="rId79"/>
    <p:sldId id="337" r:id="rId80"/>
    <p:sldId id="338" r:id="rId81"/>
    <p:sldId id="335" r:id="rId82"/>
    <p:sldId id="344" r:id="rId83"/>
    <p:sldId id="345" r:id="rId84"/>
    <p:sldId id="347" r:id="rId85"/>
    <p:sldId id="339" r:id="rId86"/>
    <p:sldId id="340" r:id="rId87"/>
    <p:sldId id="341" r:id="rId88"/>
    <p:sldId id="342" r:id="rId89"/>
    <p:sldId id="343"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C3667-D199-4604-A229-D2E194BCEE08}" type="datetimeFigureOut">
              <a:rPr lang="en-IN" smtClean="0"/>
              <a:t>20-08-2020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4732F5-14EB-4F1C-935D-C60D630322AA}" type="slidenum">
              <a:rPr lang="en-IN" smtClean="0"/>
              <a:t>‹#›</a:t>
            </a:fld>
            <a:endParaRPr lang="en-IN"/>
          </a:p>
        </p:txBody>
      </p:sp>
    </p:spTree>
    <p:extLst>
      <p:ext uri="{BB962C8B-B14F-4D97-AF65-F5344CB8AC3E}">
        <p14:creationId xmlns:p14="http://schemas.microsoft.com/office/powerpoint/2010/main" val="3799972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IN" dirty="0"/>
          </a:p>
        </p:txBody>
      </p:sp>
      <p:sp>
        <p:nvSpPr>
          <p:cNvPr id="4" name="Slide Number Placeholder 3"/>
          <p:cNvSpPr>
            <a:spLocks noGrp="1"/>
          </p:cNvSpPr>
          <p:nvPr>
            <p:ph type="sldNum" sz="quarter" idx="10"/>
          </p:nvPr>
        </p:nvSpPr>
        <p:spPr/>
        <p:txBody>
          <a:bodyPr/>
          <a:lstStyle/>
          <a:p>
            <a:fld id="{3E4732F5-14EB-4F1C-935D-C60D630322AA}" type="slidenum">
              <a:rPr lang="en-IN" smtClean="0"/>
              <a:t>40</a:t>
            </a:fld>
            <a:endParaRPr lang="en-IN"/>
          </a:p>
        </p:txBody>
      </p:sp>
    </p:spTree>
    <p:extLst>
      <p:ext uri="{BB962C8B-B14F-4D97-AF65-F5344CB8AC3E}">
        <p14:creationId xmlns:p14="http://schemas.microsoft.com/office/powerpoint/2010/main" val="31014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8/20/2020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4800" b="1" i="1" u="sng" dirty="0" smtClean="0"/>
              <a:t>ADOLESCENCE</a:t>
            </a:r>
            <a:r>
              <a:rPr lang="en-IN" dirty="0" smtClean="0"/>
              <a:t> </a:t>
            </a:r>
            <a:endParaRPr lang="en-IN" dirty="0"/>
          </a:p>
        </p:txBody>
      </p:sp>
      <p:sp>
        <p:nvSpPr>
          <p:cNvPr id="3" name="Subtitle 2"/>
          <p:cNvSpPr>
            <a:spLocks noGrp="1"/>
          </p:cNvSpPr>
          <p:nvPr>
            <p:ph type="subTitle" idx="1"/>
          </p:nvPr>
        </p:nvSpPr>
        <p:spPr/>
        <p:txBody>
          <a:bodyPr>
            <a:noAutofit/>
          </a:bodyPr>
          <a:lstStyle/>
          <a:p>
            <a:r>
              <a:rPr lang="en-IN" sz="3600" b="1" i="1" dirty="0"/>
              <a:t>T</a:t>
            </a:r>
            <a:r>
              <a:rPr lang="en-IN" sz="3600" b="1" i="1" dirty="0" smtClean="0"/>
              <a:t>he transitional stage from childhood to adulthood</a:t>
            </a:r>
            <a:endParaRPr lang="en-IN" sz="3600" b="1" i="1" dirty="0"/>
          </a:p>
        </p:txBody>
      </p:sp>
    </p:spTree>
    <p:extLst>
      <p:ext uri="{BB962C8B-B14F-4D97-AF65-F5344CB8AC3E}">
        <p14:creationId xmlns:p14="http://schemas.microsoft.com/office/powerpoint/2010/main" val="20520967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81000"/>
            <a:ext cx="8183880" cy="762000"/>
          </a:xfrm>
        </p:spPr>
        <p:txBody>
          <a:bodyPr>
            <a:normAutofit/>
          </a:bodyPr>
          <a:lstStyle/>
          <a:p>
            <a:pPr algn="ctr"/>
            <a:r>
              <a:rPr lang="en-IN" sz="4000" i="1" u="sng" dirty="0" smtClean="0"/>
              <a:t>MAJOR CONCERNS </a:t>
            </a:r>
            <a:endParaRPr lang="en-IN" sz="4000" i="1" u="sng" dirty="0"/>
          </a:p>
        </p:txBody>
      </p:sp>
      <p:sp>
        <p:nvSpPr>
          <p:cNvPr id="3" name="Content Placeholder 2"/>
          <p:cNvSpPr>
            <a:spLocks noGrp="1"/>
          </p:cNvSpPr>
          <p:nvPr>
            <p:ph idx="1"/>
          </p:nvPr>
        </p:nvSpPr>
        <p:spPr>
          <a:xfrm>
            <a:off x="457200" y="1066800"/>
            <a:ext cx="8229600" cy="5029200"/>
          </a:xfrm>
        </p:spPr>
        <p:txBody>
          <a:bodyPr>
            <a:normAutofit fontScale="92500"/>
          </a:bodyPr>
          <a:lstStyle/>
          <a:p>
            <a:r>
              <a:rPr lang="en-IN" sz="3200" i="1" dirty="0">
                <a:solidFill>
                  <a:srgbClr val="C00000"/>
                </a:solidFill>
              </a:rPr>
              <a:t>C</a:t>
            </a:r>
            <a:r>
              <a:rPr lang="en-IN" sz="3200" i="1" dirty="0" smtClean="0">
                <a:solidFill>
                  <a:srgbClr val="C00000"/>
                </a:solidFill>
              </a:rPr>
              <a:t>oncerns </a:t>
            </a:r>
            <a:r>
              <a:rPr lang="en-IN" sz="3200" i="1" dirty="0">
                <a:solidFill>
                  <a:srgbClr val="C00000"/>
                </a:solidFill>
              </a:rPr>
              <a:t>about their physical characteristics </a:t>
            </a:r>
            <a:endParaRPr lang="en-IN" sz="3200" i="1" dirty="0" smtClean="0">
              <a:solidFill>
                <a:srgbClr val="C00000"/>
              </a:solidFill>
            </a:endParaRPr>
          </a:p>
          <a:p>
            <a:r>
              <a:rPr lang="en-IN" sz="3200" i="1" dirty="0" smtClean="0">
                <a:solidFill>
                  <a:srgbClr val="002060"/>
                </a:solidFill>
              </a:rPr>
              <a:t>whether </a:t>
            </a:r>
            <a:r>
              <a:rPr lang="en-IN" sz="3200" i="1" dirty="0">
                <a:solidFill>
                  <a:srgbClr val="002060"/>
                </a:solidFill>
              </a:rPr>
              <a:t>they had a sex appropriate </a:t>
            </a:r>
            <a:r>
              <a:rPr lang="en-IN" sz="3200" i="1" dirty="0" smtClean="0">
                <a:solidFill>
                  <a:srgbClr val="002060"/>
                </a:solidFill>
              </a:rPr>
              <a:t>behaviour</a:t>
            </a:r>
          </a:p>
          <a:p>
            <a:r>
              <a:rPr lang="en-IN" sz="3200" i="1" dirty="0" smtClean="0">
                <a:solidFill>
                  <a:srgbClr val="FF0000"/>
                </a:solidFill>
              </a:rPr>
              <a:t>Slow growth </a:t>
            </a:r>
            <a:r>
              <a:rPr lang="en-IN" sz="3200" i="1" dirty="0">
                <a:solidFill>
                  <a:srgbClr val="FF0000"/>
                </a:solidFill>
              </a:rPr>
              <a:t>of their </a:t>
            </a:r>
            <a:r>
              <a:rPr lang="en-IN" sz="3200" i="1" dirty="0" smtClean="0">
                <a:solidFill>
                  <a:srgbClr val="FF0000"/>
                </a:solidFill>
              </a:rPr>
              <a:t>penis and</a:t>
            </a:r>
            <a:r>
              <a:rPr lang="en-IN" sz="3200" i="1" dirty="0">
                <a:solidFill>
                  <a:srgbClr val="FF0000"/>
                </a:solidFill>
              </a:rPr>
              <a:t> </a:t>
            </a:r>
            <a:r>
              <a:rPr lang="en-IN" sz="3200" i="1" dirty="0" smtClean="0">
                <a:solidFill>
                  <a:srgbClr val="FF0000"/>
                </a:solidFill>
              </a:rPr>
              <a:t>facial hair </a:t>
            </a:r>
            <a:endParaRPr lang="en-IN" sz="3200" i="1" dirty="0">
              <a:solidFill>
                <a:srgbClr val="FF0000"/>
              </a:solidFill>
            </a:endParaRPr>
          </a:p>
          <a:p>
            <a:r>
              <a:rPr lang="en-IN" sz="3200" i="1" dirty="0" smtClean="0">
                <a:solidFill>
                  <a:schemeClr val="accent2"/>
                </a:solidFill>
              </a:rPr>
              <a:t>Girls little disturbed about the protrusion of </a:t>
            </a:r>
            <a:r>
              <a:rPr lang="en-IN" sz="3200" i="1" smtClean="0">
                <a:solidFill>
                  <a:schemeClr val="accent2"/>
                </a:solidFill>
              </a:rPr>
              <a:t>their abdomen</a:t>
            </a:r>
            <a:endParaRPr lang="en-IN" sz="3200" i="1" dirty="0" smtClean="0">
              <a:solidFill>
                <a:schemeClr val="accent2"/>
              </a:solidFill>
            </a:endParaRPr>
          </a:p>
          <a:p>
            <a:r>
              <a:rPr lang="en-IN" sz="3200" i="1" dirty="0" smtClean="0"/>
              <a:t>Conscious </a:t>
            </a:r>
            <a:r>
              <a:rPr lang="en-IN" sz="3200" i="1" dirty="0"/>
              <a:t>about the social acceptance of their appearance and behaviour.</a:t>
            </a:r>
          </a:p>
          <a:p>
            <a:endParaRPr lang="en-IN" dirty="0"/>
          </a:p>
        </p:txBody>
      </p:sp>
    </p:spTree>
    <p:extLst>
      <p:ext uri="{BB962C8B-B14F-4D97-AF65-F5344CB8AC3E}">
        <p14:creationId xmlns:p14="http://schemas.microsoft.com/office/powerpoint/2010/main" val="348619633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153400" cy="1295400"/>
          </a:xfrm>
        </p:spPr>
        <p:txBody>
          <a:bodyPr>
            <a:noAutofit/>
          </a:bodyPr>
          <a:lstStyle/>
          <a:p>
            <a:pPr algn="ctr"/>
            <a:r>
              <a:rPr lang="en-IN" sz="4800" b="1" dirty="0" smtClean="0"/>
              <a:t>(2)Early </a:t>
            </a:r>
            <a:r>
              <a:rPr lang="en-IN" sz="4800" b="1" dirty="0"/>
              <a:t>adolescence</a:t>
            </a:r>
            <a:r>
              <a:rPr lang="en-IN" sz="4800" dirty="0"/>
              <a:t/>
            </a:r>
            <a:br>
              <a:rPr lang="en-IN" sz="4800" dirty="0"/>
            </a:br>
            <a:endParaRPr lang="en-IN" sz="4800" dirty="0"/>
          </a:p>
        </p:txBody>
      </p:sp>
      <p:sp>
        <p:nvSpPr>
          <p:cNvPr id="3" name="Content Placeholder 2"/>
          <p:cNvSpPr>
            <a:spLocks noGrp="1"/>
          </p:cNvSpPr>
          <p:nvPr>
            <p:ph idx="1"/>
          </p:nvPr>
        </p:nvSpPr>
        <p:spPr>
          <a:xfrm>
            <a:off x="502920" y="1600200"/>
            <a:ext cx="8183880" cy="4267200"/>
          </a:xfrm>
        </p:spPr>
        <p:txBody>
          <a:bodyPr/>
          <a:lstStyle/>
          <a:p>
            <a:r>
              <a:rPr lang="en-IN" dirty="0"/>
              <a:t>“adobe scare” that means “to grow” or “to grow to maturity</a:t>
            </a:r>
            <a:r>
              <a:rPr lang="en-IN" dirty="0" smtClean="0"/>
              <a:t>”</a:t>
            </a:r>
          </a:p>
          <a:p>
            <a:r>
              <a:rPr lang="en-IN" dirty="0"/>
              <a:t>gets sexual maturity</a:t>
            </a:r>
            <a:r>
              <a:rPr lang="en-IN" dirty="0" smtClean="0"/>
              <a:t>.</a:t>
            </a:r>
          </a:p>
          <a:p>
            <a:r>
              <a:rPr lang="en-IN" dirty="0"/>
              <a:t>learn more socially appropriate behaviour</a:t>
            </a:r>
          </a:p>
          <a:p>
            <a:r>
              <a:rPr lang="en-IN" dirty="0"/>
              <a:t>spent more time with their peers</a:t>
            </a:r>
          </a:p>
          <a:p>
            <a:r>
              <a:rPr lang="en-IN" dirty="0"/>
              <a:t>start to question the accepted norms of society </a:t>
            </a:r>
          </a:p>
          <a:p>
            <a:r>
              <a:rPr lang="en-IN" dirty="0"/>
              <a:t>change in moral concepts</a:t>
            </a:r>
          </a:p>
          <a:p>
            <a:endParaRPr lang="en-IN" dirty="0"/>
          </a:p>
        </p:txBody>
      </p:sp>
    </p:spTree>
    <p:extLst>
      <p:ext uri="{BB962C8B-B14F-4D97-AF65-F5344CB8AC3E}">
        <p14:creationId xmlns:p14="http://schemas.microsoft.com/office/powerpoint/2010/main" val="3670167065"/>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83880" cy="1447800"/>
          </a:xfrm>
        </p:spPr>
        <p:txBody>
          <a:bodyPr>
            <a:normAutofit fontScale="90000"/>
          </a:bodyPr>
          <a:lstStyle/>
          <a:p>
            <a:r>
              <a:rPr lang="en-IN" sz="4900" dirty="0" smtClean="0"/>
              <a:t>Early adolescence       Contd</a:t>
            </a:r>
            <a:r>
              <a:rPr lang="en-IN" dirty="0" smtClean="0"/>
              <a:t>.</a:t>
            </a:r>
            <a:endParaRPr lang="en-IN" dirty="0"/>
          </a:p>
        </p:txBody>
      </p:sp>
      <p:sp>
        <p:nvSpPr>
          <p:cNvPr id="3" name="Content Placeholder 2"/>
          <p:cNvSpPr>
            <a:spLocks noGrp="1"/>
          </p:cNvSpPr>
          <p:nvPr>
            <p:ph idx="1"/>
          </p:nvPr>
        </p:nvSpPr>
        <p:spPr>
          <a:xfrm>
            <a:off x="381000" y="1752600"/>
            <a:ext cx="8183880" cy="4267200"/>
          </a:xfrm>
        </p:spPr>
        <p:txBody>
          <a:bodyPr/>
          <a:lstStyle/>
          <a:p>
            <a:r>
              <a:rPr lang="en-IN" dirty="0"/>
              <a:t>more likely to break the </a:t>
            </a:r>
            <a:r>
              <a:rPr lang="en-IN" dirty="0" smtClean="0"/>
              <a:t>rules</a:t>
            </a:r>
          </a:p>
          <a:p>
            <a:r>
              <a:rPr lang="en-IN" dirty="0"/>
              <a:t>friction at home with the </a:t>
            </a:r>
            <a:r>
              <a:rPr lang="en-IN" dirty="0" smtClean="0"/>
              <a:t>parents</a:t>
            </a:r>
          </a:p>
          <a:p>
            <a:r>
              <a:rPr lang="en-IN" dirty="0"/>
              <a:t>will be aware of their own strengths and short </a:t>
            </a:r>
            <a:r>
              <a:rPr lang="en-IN" dirty="0" smtClean="0"/>
              <a:t>comings</a:t>
            </a:r>
          </a:p>
          <a:p>
            <a:r>
              <a:rPr lang="en-IN" dirty="0"/>
              <a:t>want to get identified with their </a:t>
            </a:r>
            <a:r>
              <a:rPr lang="en-IN" dirty="0" smtClean="0"/>
              <a:t>peers</a:t>
            </a:r>
          </a:p>
          <a:p>
            <a:r>
              <a:rPr lang="en-IN" dirty="0"/>
              <a:t>incidents of suicide </a:t>
            </a:r>
          </a:p>
        </p:txBody>
      </p:sp>
    </p:spTree>
    <p:extLst>
      <p:ext uri="{BB962C8B-B14F-4D97-AF65-F5344CB8AC3E}">
        <p14:creationId xmlns:p14="http://schemas.microsoft.com/office/powerpoint/2010/main" val="1204192859"/>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183880" cy="1051560"/>
          </a:xfrm>
        </p:spPr>
        <p:txBody>
          <a:bodyPr>
            <a:normAutofit fontScale="90000"/>
          </a:bodyPr>
          <a:lstStyle/>
          <a:p>
            <a:pPr algn="ctr"/>
            <a:r>
              <a:rPr lang="en-IN" sz="5400" b="1" dirty="0" smtClean="0"/>
              <a:t>(3)Later </a:t>
            </a:r>
            <a:r>
              <a:rPr lang="en-IN" sz="5400" b="1" dirty="0"/>
              <a:t>adolescence</a:t>
            </a:r>
            <a:endParaRPr lang="en-IN" sz="5400" dirty="0"/>
          </a:p>
        </p:txBody>
      </p:sp>
      <p:sp>
        <p:nvSpPr>
          <p:cNvPr id="3" name="Content Placeholder 2"/>
          <p:cNvSpPr>
            <a:spLocks noGrp="1"/>
          </p:cNvSpPr>
          <p:nvPr>
            <p:ph idx="1"/>
          </p:nvPr>
        </p:nvSpPr>
        <p:spPr>
          <a:xfrm>
            <a:off x="533400" y="2057400"/>
            <a:ext cx="8183880" cy="4187952"/>
          </a:xfrm>
        </p:spPr>
        <p:txBody>
          <a:bodyPr/>
          <a:lstStyle/>
          <a:p>
            <a:r>
              <a:rPr lang="en-IN" dirty="0"/>
              <a:t>till he reaches the early adult </a:t>
            </a:r>
            <a:r>
              <a:rPr lang="en-IN" dirty="0" smtClean="0"/>
              <a:t>hood</a:t>
            </a:r>
          </a:p>
          <a:p>
            <a:r>
              <a:rPr lang="en-IN" dirty="0"/>
              <a:t>changes had slowed down, </a:t>
            </a:r>
            <a:r>
              <a:rPr lang="en-IN" dirty="0" smtClean="0"/>
              <a:t>less </a:t>
            </a:r>
            <a:r>
              <a:rPr lang="en-IN" dirty="0"/>
              <a:t>problematic </a:t>
            </a:r>
            <a:endParaRPr lang="en-IN" dirty="0" smtClean="0"/>
          </a:p>
          <a:p>
            <a:r>
              <a:rPr lang="en-IN" dirty="0"/>
              <a:t>late matures face problems </a:t>
            </a:r>
            <a:endParaRPr lang="en-IN" dirty="0" smtClean="0"/>
          </a:p>
          <a:p>
            <a:r>
              <a:rPr lang="en-IN" dirty="0"/>
              <a:t>had lesser </a:t>
            </a:r>
            <a:r>
              <a:rPr lang="en-IN" dirty="0" smtClean="0"/>
              <a:t>restrictions, </a:t>
            </a:r>
            <a:r>
              <a:rPr lang="en-IN" dirty="0"/>
              <a:t>feels increased emotional </a:t>
            </a:r>
            <a:r>
              <a:rPr lang="en-IN" dirty="0" smtClean="0"/>
              <a:t>calmness</a:t>
            </a:r>
          </a:p>
          <a:p>
            <a:r>
              <a:rPr lang="en-IN" dirty="0"/>
              <a:t>influence of peer group will decrease </a:t>
            </a:r>
          </a:p>
        </p:txBody>
      </p:sp>
    </p:spTree>
    <p:extLst>
      <p:ext uri="{BB962C8B-B14F-4D97-AF65-F5344CB8AC3E}">
        <p14:creationId xmlns:p14="http://schemas.microsoft.com/office/powerpoint/2010/main" val="1278226178"/>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60080" cy="1051560"/>
          </a:xfrm>
        </p:spPr>
        <p:txBody>
          <a:bodyPr/>
          <a:lstStyle/>
          <a:p>
            <a:r>
              <a:rPr lang="en-IN" dirty="0"/>
              <a:t>Later </a:t>
            </a:r>
            <a:r>
              <a:rPr lang="en-IN" dirty="0" smtClean="0"/>
              <a:t>adolescence   Contd.</a:t>
            </a:r>
            <a:endParaRPr lang="en-IN" dirty="0"/>
          </a:p>
        </p:txBody>
      </p:sp>
      <p:sp>
        <p:nvSpPr>
          <p:cNvPr id="3" name="Content Placeholder 2"/>
          <p:cNvSpPr>
            <a:spLocks noGrp="1"/>
          </p:cNvSpPr>
          <p:nvPr>
            <p:ph idx="1"/>
          </p:nvPr>
        </p:nvSpPr>
        <p:spPr>
          <a:xfrm>
            <a:off x="457200" y="1828800"/>
            <a:ext cx="8201891" cy="4187952"/>
          </a:xfrm>
        </p:spPr>
        <p:txBody>
          <a:bodyPr>
            <a:normAutofit lnSpcReduction="10000"/>
          </a:bodyPr>
          <a:lstStyle/>
          <a:p>
            <a:r>
              <a:rPr lang="en-IN" dirty="0"/>
              <a:t>Parental over protectiveness is a real </a:t>
            </a:r>
            <a:r>
              <a:rPr lang="en-IN" dirty="0" smtClean="0"/>
              <a:t>threat</a:t>
            </a:r>
          </a:p>
          <a:p>
            <a:r>
              <a:rPr lang="en-IN" dirty="0"/>
              <a:t>more strength and better motor </a:t>
            </a:r>
            <a:r>
              <a:rPr lang="en-IN" dirty="0" smtClean="0"/>
              <a:t>coordination</a:t>
            </a:r>
          </a:p>
          <a:p>
            <a:r>
              <a:rPr lang="en-IN" dirty="0"/>
              <a:t>more concerned about his </a:t>
            </a:r>
            <a:r>
              <a:rPr lang="en-IN" dirty="0" smtClean="0"/>
              <a:t>future</a:t>
            </a:r>
          </a:p>
          <a:p>
            <a:r>
              <a:rPr lang="en-IN" dirty="0"/>
              <a:t>show greater emotional maturity </a:t>
            </a:r>
            <a:endParaRPr lang="en-IN" dirty="0" smtClean="0"/>
          </a:p>
          <a:p>
            <a:r>
              <a:rPr lang="en-IN" dirty="0"/>
              <a:t>Self disclosure is a good skill that need to be acquired </a:t>
            </a:r>
            <a:endParaRPr lang="en-IN" dirty="0" smtClean="0"/>
          </a:p>
          <a:p>
            <a:r>
              <a:rPr lang="en-IN" dirty="0"/>
              <a:t>engage in the social activities with the members of the same sex</a:t>
            </a:r>
          </a:p>
        </p:txBody>
      </p:sp>
    </p:spTree>
    <p:extLst>
      <p:ext uri="{BB962C8B-B14F-4D97-AF65-F5344CB8AC3E}">
        <p14:creationId xmlns:p14="http://schemas.microsoft.com/office/powerpoint/2010/main" val="3218122690"/>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636"/>
            <a:ext cx="8183880" cy="1051560"/>
          </a:xfrm>
        </p:spPr>
        <p:txBody>
          <a:bodyPr/>
          <a:lstStyle/>
          <a:p>
            <a:r>
              <a:rPr lang="en-IN" dirty="0"/>
              <a:t>Later </a:t>
            </a:r>
            <a:r>
              <a:rPr lang="en-IN" dirty="0" smtClean="0"/>
              <a:t>adolescence  Contd.</a:t>
            </a:r>
            <a:endParaRPr lang="en-IN" dirty="0"/>
          </a:p>
        </p:txBody>
      </p:sp>
      <p:sp>
        <p:nvSpPr>
          <p:cNvPr id="3" name="Content Placeholder 2"/>
          <p:cNvSpPr>
            <a:spLocks noGrp="1"/>
          </p:cNvSpPr>
          <p:nvPr>
            <p:ph idx="1"/>
          </p:nvPr>
        </p:nvSpPr>
        <p:spPr>
          <a:xfrm>
            <a:off x="457200" y="1219200"/>
            <a:ext cx="8183880" cy="4648200"/>
          </a:xfrm>
        </p:spPr>
        <p:txBody>
          <a:bodyPr>
            <a:normAutofit lnSpcReduction="10000"/>
          </a:bodyPr>
          <a:lstStyle/>
          <a:p>
            <a:r>
              <a:rPr lang="en-IN" dirty="0"/>
              <a:t>treats his family members as </a:t>
            </a:r>
            <a:r>
              <a:rPr lang="en-IN" dirty="0" smtClean="0"/>
              <a:t>friends</a:t>
            </a:r>
          </a:p>
          <a:p>
            <a:r>
              <a:rPr lang="en-IN" dirty="0"/>
              <a:t>learns to accept </a:t>
            </a:r>
            <a:r>
              <a:rPr lang="en-IN" dirty="0" smtClean="0"/>
              <a:t>responsibilities</a:t>
            </a:r>
          </a:p>
          <a:p>
            <a:r>
              <a:rPr lang="en-IN" dirty="0"/>
              <a:t>develops a value system </a:t>
            </a:r>
            <a:endParaRPr lang="en-IN" dirty="0" smtClean="0"/>
          </a:p>
          <a:p>
            <a:r>
              <a:rPr lang="en-IN" dirty="0"/>
              <a:t>less friction with teachers and parents </a:t>
            </a:r>
            <a:endParaRPr lang="en-IN" dirty="0" smtClean="0"/>
          </a:p>
          <a:p>
            <a:r>
              <a:rPr lang="en-IN" dirty="0"/>
              <a:t>career interests may also change </a:t>
            </a:r>
            <a:endParaRPr lang="en-IN" dirty="0" smtClean="0"/>
          </a:p>
          <a:p>
            <a:r>
              <a:rPr lang="en-IN" dirty="0"/>
              <a:t>more realistic </a:t>
            </a:r>
            <a:endParaRPr lang="en-IN" dirty="0" smtClean="0"/>
          </a:p>
          <a:p>
            <a:r>
              <a:rPr lang="en-IN" dirty="0"/>
              <a:t>compares his self with that of the ideal self </a:t>
            </a:r>
            <a:endParaRPr lang="en-IN" dirty="0" smtClean="0"/>
          </a:p>
          <a:p>
            <a:r>
              <a:rPr lang="en-IN" dirty="0"/>
              <a:t>happy adolescent is more likely to face the challenges of life </a:t>
            </a:r>
          </a:p>
          <a:p>
            <a:endParaRPr lang="en-IN" dirty="0"/>
          </a:p>
          <a:p>
            <a:endParaRPr lang="en-IN" dirty="0"/>
          </a:p>
        </p:txBody>
      </p:sp>
    </p:spTree>
    <p:extLst>
      <p:ext uri="{BB962C8B-B14F-4D97-AF65-F5344CB8AC3E}">
        <p14:creationId xmlns:p14="http://schemas.microsoft.com/office/powerpoint/2010/main" val="1929194494"/>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a:bodyPr>
          <a:lstStyle/>
          <a:p>
            <a:pPr algn="ctr"/>
            <a:r>
              <a:rPr lang="en-IN" sz="5400" dirty="0"/>
              <a:t>Use of social media </a:t>
            </a:r>
          </a:p>
        </p:txBody>
      </p:sp>
      <p:sp>
        <p:nvSpPr>
          <p:cNvPr id="3" name="Content Placeholder 2"/>
          <p:cNvSpPr>
            <a:spLocks noGrp="1"/>
          </p:cNvSpPr>
          <p:nvPr>
            <p:ph idx="1"/>
          </p:nvPr>
        </p:nvSpPr>
        <p:spPr>
          <a:xfrm>
            <a:off x="457200" y="1752600"/>
            <a:ext cx="8183880" cy="4187952"/>
          </a:xfrm>
        </p:spPr>
        <p:txBody>
          <a:bodyPr/>
          <a:lstStyle/>
          <a:p>
            <a:r>
              <a:rPr lang="en-IN" dirty="0"/>
              <a:t>helps them for their identity </a:t>
            </a:r>
            <a:r>
              <a:rPr lang="en-IN" dirty="0" smtClean="0"/>
              <a:t>development</a:t>
            </a:r>
          </a:p>
          <a:p>
            <a:r>
              <a:rPr lang="en-IN" dirty="0"/>
              <a:t>media for </a:t>
            </a:r>
            <a:r>
              <a:rPr lang="en-IN" dirty="0" smtClean="0"/>
              <a:t>self-disclosure</a:t>
            </a:r>
          </a:p>
          <a:p>
            <a:r>
              <a:rPr lang="en-IN" dirty="0"/>
              <a:t>develop better communication skills </a:t>
            </a:r>
            <a:endParaRPr lang="en-IN" dirty="0" smtClean="0"/>
          </a:p>
          <a:p>
            <a:r>
              <a:rPr lang="en-IN" dirty="0"/>
              <a:t>develop a global outlook </a:t>
            </a:r>
            <a:endParaRPr lang="en-IN" dirty="0" smtClean="0"/>
          </a:p>
          <a:p>
            <a:r>
              <a:rPr lang="en-IN" dirty="0"/>
              <a:t>social skills are greatly </a:t>
            </a:r>
            <a:r>
              <a:rPr lang="en-IN" dirty="0" smtClean="0"/>
              <a:t>handicapped</a:t>
            </a:r>
          </a:p>
          <a:p>
            <a:r>
              <a:rPr lang="en-IN" dirty="0"/>
              <a:t>misuse of social media </a:t>
            </a:r>
            <a:endParaRPr lang="en-IN" dirty="0" smtClean="0"/>
          </a:p>
          <a:p>
            <a:r>
              <a:rPr lang="en-IN" dirty="0"/>
              <a:t>a vital role in distraction</a:t>
            </a:r>
          </a:p>
        </p:txBody>
      </p:sp>
    </p:spTree>
    <p:extLst>
      <p:ext uri="{BB962C8B-B14F-4D97-AF65-F5344CB8AC3E}">
        <p14:creationId xmlns:p14="http://schemas.microsoft.com/office/powerpoint/2010/main" val="4265539588"/>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Autofit/>
          </a:bodyPr>
          <a:lstStyle/>
          <a:p>
            <a:pPr algn="ctr"/>
            <a:r>
              <a:rPr lang="en-IN" b="1" dirty="0"/>
              <a:t>Role of teachers and parents in guiding the adolescence</a:t>
            </a:r>
            <a:endParaRPr lang="en-IN" dirty="0"/>
          </a:p>
        </p:txBody>
      </p:sp>
      <p:sp>
        <p:nvSpPr>
          <p:cNvPr id="3" name="Content Placeholder 2"/>
          <p:cNvSpPr>
            <a:spLocks noGrp="1"/>
          </p:cNvSpPr>
          <p:nvPr>
            <p:ph idx="1"/>
          </p:nvPr>
        </p:nvSpPr>
        <p:spPr>
          <a:xfrm>
            <a:off x="533400" y="1676400"/>
            <a:ext cx="8183880" cy="4187952"/>
          </a:xfrm>
        </p:spPr>
        <p:txBody>
          <a:bodyPr/>
          <a:lstStyle/>
          <a:p>
            <a:r>
              <a:rPr lang="en-IN" dirty="0"/>
              <a:t>over protective nature of parents and teachers creates havoc </a:t>
            </a:r>
            <a:endParaRPr lang="en-IN" dirty="0" smtClean="0"/>
          </a:p>
          <a:p>
            <a:r>
              <a:rPr lang="en-IN" dirty="0"/>
              <a:t>give them a prior knowledge about the physical and psychological changes </a:t>
            </a:r>
            <a:endParaRPr lang="en-IN" dirty="0" smtClean="0"/>
          </a:p>
          <a:p>
            <a:r>
              <a:rPr lang="en-IN" dirty="0"/>
              <a:t>boys are not given any prior information </a:t>
            </a:r>
            <a:endParaRPr lang="en-IN" dirty="0" smtClean="0"/>
          </a:p>
          <a:p>
            <a:r>
              <a:rPr lang="en-IN" dirty="0"/>
              <a:t>sex education </a:t>
            </a:r>
            <a:endParaRPr lang="en-IN" dirty="0" smtClean="0"/>
          </a:p>
          <a:p>
            <a:r>
              <a:rPr lang="en-IN" dirty="0"/>
              <a:t>to become a part of a highly valued group </a:t>
            </a:r>
          </a:p>
        </p:txBody>
      </p:sp>
    </p:spTree>
    <p:extLst>
      <p:ext uri="{BB962C8B-B14F-4D97-AF65-F5344CB8AC3E}">
        <p14:creationId xmlns:p14="http://schemas.microsoft.com/office/powerpoint/2010/main" val="188351466"/>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183880" cy="1219200"/>
          </a:xfrm>
        </p:spPr>
        <p:txBody>
          <a:bodyPr>
            <a:normAutofit/>
          </a:bodyPr>
          <a:lstStyle/>
          <a:p>
            <a:r>
              <a:rPr lang="en-IN" dirty="0"/>
              <a:t>Role of teachers and </a:t>
            </a:r>
            <a:r>
              <a:rPr lang="en-IN" dirty="0" smtClean="0"/>
              <a:t>parents Contd.</a:t>
            </a:r>
            <a:endParaRPr lang="en-IN" dirty="0"/>
          </a:p>
        </p:txBody>
      </p:sp>
      <p:sp>
        <p:nvSpPr>
          <p:cNvPr id="3" name="Content Placeholder 2"/>
          <p:cNvSpPr>
            <a:spLocks noGrp="1"/>
          </p:cNvSpPr>
          <p:nvPr>
            <p:ph idx="1"/>
          </p:nvPr>
        </p:nvSpPr>
        <p:spPr>
          <a:xfrm>
            <a:off x="533400" y="1600200"/>
            <a:ext cx="8183880" cy="4187952"/>
          </a:xfrm>
        </p:spPr>
        <p:txBody>
          <a:bodyPr/>
          <a:lstStyle/>
          <a:p>
            <a:r>
              <a:rPr lang="en-IN" dirty="0"/>
              <a:t>opportunities to look into the biographies of famous </a:t>
            </a:r>
            <a:r>
              <a:rPr lang="en-IN" dirty="0" smtClean="0"/>
              <a:t>personalities</a:t>
            </a:r>
          </a:p>
          <a:p>
            <a:r>
              <a:rPr lang="en-IN" dirty="0"/>
              <a:t>give permission to your child to bring their friend to your house</a:t>
            </a:r>
            <a:r>
              <a:rPr lang="en-IN" dirty="0" smtClean="0"/>
              <a:t>.</a:t>
            </a:r>
          </a:p>
          <a:p>
            <a:r>
              <a:rPr lang="en-IN" dirty="0"/>
              <a:t>early maturing need more of your attention and assurance. Better not to treat them as a child. Give them more responsibilities and chances for decision making</a:t>
            </a:r>
          </a:p>
        </p:txBody>
      </p:sp>
    </p:spTree>
    <p:extLst>
      <p:ext uri="{BB962C8B-B14F-4D97-AF65-F5344CB8AC3E}">
        <p14:creationId xmlns:p14="http://schemas.microsoft.com/office/powerpoint/2010/main" val="1247218742"/>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051560"/>
          </a:xfrm>
        </p:spPr>
        <p:txBody>
          <a:bodyPr>
            <a:normAutofit fontScale="90000"/>
          </a:bodyPr>
          <a:lstStyle/>
          <a:p>
            <a:r>
              <a:rPr lang="en-IN" dirty="0"/>
              <a:t>Role of teachers and parents Contd.</a:t>
            </a:r>
          </a:p>
        </p:txBody>
      </p:sp>
      <p:sp>
        <p:nvSpPr>
          <p:cNvPr id="3" name="Content Placeholder 2"/>
          <p:cNvSpPr>
            <a:spLocks noGrp="1"/>
          </p:cNvSpPr>
          <p:nvPr>
            <p:ph idx="1"/>
          </p:nvPr>
        </p:nvSpPr>
        <p:spPr>
          <a:xfrm>
            <a:off x="457200" y="1752600"/>
            <a:ext cx="8183880" cy="4187952"/>
          </a:xfrm>
        </p:spPr>
        <p:txBody>
          <a:bodyPr>
            <a:normAutofit fontScale="92500" lnSpcReduction="10000"/>
          </a:bodyPr>
          <a:lstStyle/>
          <a:p>
            <a:r>
              <a:rPr lang="en-IN" dirty="0"/>
              <a:t>adolescent child may develop a different attitude which may be quite different from you, towards people and life. </a:t>
            </a:r>
            <a:endParaRPr lang="en-IN" dirty="0" smtClean="0"/>
          </a:p>
          <a:p>
            <a:r>
              <a:rPr lang="en-IN" dirty="0"/>
              <a:t>Expose your child to the sufferings of people who are down </a:t>
            </a:r>
            <a:r>
              <a:rPr lang="en-IN" dirty="0" smtClean="0"/>
              <a:t>trodden</a:t>
            </a:r>
          </a:p>
          <a:p>
            <a:r>
              <a:rPr lang="en-IN" dirty="0" smtClean="0"/>
              <a:t>provide </a:t>
            </a:r>
            <a:r>
              <a:rPr lang="en-IN" dirty="0"/>
              <a:t>with a variety of traditional healthy </a:t>
            </a:r>
            <a:r>
              <a:rPr lang="en-IN" dirty="0" smtClean="0"/>
              <a:t>food </a:t>
            </a:r>
            <a:endParaRPr lang="en-IN" dirty="0" smtClean="0"/>
          </a:p>
          <a:p>
            <a:r>
              <a:rPr lang="en-IN" dirty="0"/>
              <a:t>Encourage them to make dishes at </a:t>
            </a:r>
            <a:r>
              <a:rPr lang="en-IN" dirty="0" smtClean="0"/>
              <a:t>home</a:t>
            </a:r>
          </a:p>
          <a:p>
            <a:r>
              <a:rPr lang="en-IN" dirty="0"/>
              <a:t>Encourage them to play out door games or go to a gym. </a:t>
            </a:r>
          </a:p>
        </p:txBody>
      </p:sp>
    </p:spTree>
    <p:extLst>
      <p:ext uri="{BB962C8B-B14F-4D97-AF65-F5344CB8AC3E}">
        <p14:creationId xmlns:p14="http://schemas.microsoft.com/office/powerpoint/2010/main" val="972892171"/>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1447800"/>
          </a:xfrm>
        </p:spPr>
        <p:txBody>
          <a:bodyPr>
            <a:normAutofit fontScale="90000"/>
          </a:bodyPr>
          <a:lstStyle/>
          <a:p>
            <a:r>
              <a:rPr lang="en-IN" sz="4400" i="1" u="sng" dirty="0" smtClean="0"/>
              <a:t>3 STAGES OF ADOLESCENCE</a:t>
            </a:r>
            <a:r>
              <a:rPr lang="en-IN" i="1" dirty="0"/>
              <a:t/>
            </a:r>
            <a:br>
              <a:rPr lang="en-IN" i="1" dirty="0"/>
            </a:br>
            <a:endParaRPr lang="en-IN" i="1" dirty="0"/>
          </a:p>
        </p:txBody>
      </p:sp>
      <p:sp>
        <p:nvSpPr>
          <p:cNvPr id="3" name="Content Placeholder 2"/>
          <p:cNvSpPr>
            <a:spLocks noGrp="1"/>
          </p:cNvSpPr>
          <p:nvPr>
            <p:ph idx="1"/>
          </p:nvPr>
        </p:nvSpPr>
        <p:spPr>
          <a:xfrm>
            <a:off x="457200" y="1752600"/>
            <a:ext cx="8229600" cy="8686800"/>
          </a:xfrm>
        </p:spPr>
        <p:txBody>
          <a:bodyPr>
            <a:normAutofit/>
          </a:bodyPr>
          <a:lstStyle/>
          <a:p>
            <a:r>
              <a:rPr lang="en-IN" sz="3200" i="1" dirty="0"/>
              <a:t>(1) Puberty </a:t>
            </a:r>
            <a:endParaRPr lang="en-IN" sz="3200" i="1" dirty="0" smtClean="0"/>
          </a:p>
          <a:p>
            <a:endParaRPr lang="en-IN" sz="3200" i="1" dirty="0" smtClean="0"/>
          </a:p>
          <a:p>
            <a:r>
              <a:rPr lang="en-IN" sz="3200" i="1" dirty="0" smtClean="0">
                <a:solidFill>
                  <a:srgbClr val="7030A0"/>
                </a:solidFill>
              </a:rPr>
              <a:t>(</a:t>
            </a:r>
            <a:r>
              <a:rPr lang="en-IN" sz="3200" i="1" dirty="0">
                <a:solidFill>
                  <a:srgbClr val="7030A0"/>
                </a:solidFill>
              </a:rPr>
              <a:t>2) Early </a:t>
            </a:r>
            <a:r>
              <a:rPr lang="en-IN" sz="3200" i="1" dirty="0" smtClean="0">
                <a:solidFill>
                  <a:srgbClr val="7030A0"/>
                </a:solidFill>
              </a:rPr>
              <a:t>adolescence</a:t>
            </a:r>
          </a:p>
          <a:p>
            <a:pPr marL="0" indent="0">
              <a:buNone/>
            </a:pPr>
            <a:r>
              <a:rPr lang="en-IN" sz="3200" i="1" dirty="0" smtClean="0">
                <a:solidFill>
                  <a:srgbClr val="7030A0"/>
                </a:solidFill>
              </a:rPr>
              <a:t> </a:t>
            </a:r>
            <a:endParaRPr lang="en-IN" sz="3200" i="1" dirty="0">
              <a:solidFill>
                <a:srgbClr val="7030A0"/>
              </a:solidFill>
            </a:endParaRPr>
          </a:p>
          <a:p>
            <a:r>
              <a:rPr lang="en-IN" sz="3200" i="1" dirty="0" smtClean="0">
                <a:solidFill>
                  <a:srgbClr val="C00000"/>
                </a:solidFill>
              </a:rPr>
              <a:t>(</a:t>
            </a:r>
            <a:r>
              <a:rPr lang="en-IN" sz="3200" i="1" dirty="0">
                <a:solidFill>
                  <a:srgbClr val="C00000"/>
                </a:solidFill>
              </a:rPr>
              <a:t>3) Late </a:t>
            </a:r>
            <a:r>
              <a:rPr lang="en-IN" sz="3200" i="1" dirty="0" smtClean="0">
                <a:solidFill>
                  <a:srgbClr val="C00000"/>
                </a:solidFill>
              </a:rPr>
              <a:t>adolescence</a:t>
            </a:r>
            <a:endParaRPr lang="en-IN" sz="3200" i="1" dirty="0">
              <a:solidFill>
                <a:srgbClr val="C00000"/>
              </a:solidFill>
            </a:endParaRPr>
          </a:p>
          <a:p>
            <a:endParaRPr lang="en-IN" sz="3200" i="1" dirty="0"/>
          </a:p>
        </p:txBody>
      </p:sp>
    </p:spTree>
    <p:extLst>
      <p:ext uri="{BB962C8B-B14F-4D97-AF65-F5344CB8AC3E}">
        <p14:creationId xmlns:p14="http://schemas.microsoft.com/office/powerpoint/2010/main" val="6511271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51560"/>
          </a:xfrm>
        </p:spPr>
        <p:txBody>
          <a:bodyPr>
            <a:normAutofit fontScale="90000"/>
          </a:bodyPr>
          <a:lstStyle/>
          <a:p>
            <a:r>
              <a:rPr lang="en-IN" b="1" dirty="0"/>
              <a:t>Physical health of adolescents</a:t>
            </a:r>
            <a:r>
              <a:rPr lang="en-IN" dirty="0"/>
              <a:t/>
            </a:r>
            <a:br>
              <a:rPr lang="en-IN" dirty="0"/>
            </a:br>
            <a:endParaRPr lang="en-IN" dirty="0"/>
          </a:p>
        </p:txBody>
      </p:sp>
      <p:sp>
        <p:nvSpPr>
          <p:cNvPr id="3" name="Content Placeholder 2"/>
          <p:cNvSpPr>
            <a:spLocks noGrp="1"/>
          </p:cNvSpPr>
          <p:nvPr>
            <p:ph idx="1"/>
          </p:nvPr>
        </p:nvSpPr>
        <p:spPr>
          <a:xfrm>
            <a:off x="457200" y="1066800"/>
            <a:ext cx="8183880" cy="4721352"/>
          </a:xfrm>
        </p:spPr>
        <p:txBody>
          <a:bodyPr>
            <a:normAutofit fontScale="92500" lnSpcReduction="10000"/>
          </a:bodyPr>
          <a:lstStyle/>
          <a:p>
            <a:r>
              <a:rPr lang="en-IN" dirty="0" smtClean="0"/>
              <a:t>need </a:t>
            </a:r>
            <a:r>
              <a:rPr lang="en-IN" dirty="0"/>
              <a:t>a change from the costmary food that is being served at </a:t>
            </a:r>
            <a:r>
              <a:rPr lang="en-IN" dirty="0" smtClean="0"/>
              <a:t>home</a:t>
            </a:r>
          </a:p>
          <a:p>
            <a:r>
              <a:rPr lang="en-IN" dirty="0"/>
              <a:t>most of these junk foods are handy, </a:t>
            </a:r>
            <a:r>
              <a:rPr lang="en-IN" dirty="0" smtClean="0"/>
              <a:t>consume </a:t>
            </a:r>
            <a:r>
              <a:rPr lang="en-IN" dirty="0"/>
              <a:t>it just for the sake of company </a:t>
            </a:r>
            <a:endParaRPr lang="en-IN" dirty="0" smtClean="0"/>
          </a:p>
          <a:p>
            <a:r>
              <a:rPr lang="en-IN" dirty="0"/>
              <a:t>need more protein rich food which contains enough fibres, minerals and </a:t>
            </a:r>
            <a:r>
              <a:rPr lang="en-IN" dirty="0" smtClean="0"/>
              <a:t>vitamins</a:t>
            </a:r>
          </a:p>
          <a:p>
            <a:r>
              <a:rPr lang="en-IN" dirty="0"/>
              <a:t>less likely to engage in vigorous play activities </a:t>
            </a:r>
            <a:endParaRPr lang="en-IN" dirty="0" smtClean="0"/>
          </a:p>
          <a:p>
            <a:r>
              <a:rPr lang="en-IN" dirty="0"/>
              <a:t>obesity</a:t>
            </a:r>
          </a:p>
          <a:p>
            <a:r>
              <a:rPr lang="en-IN" dirty="0"/>
              <a:t>spend more time chatting with friends or are busy with social media, leaving little time for physical exercise. </a:t>
            </a:r>
          </a:p>
          <a:p>
            <a:endParaRPr lang="en-IN" dirty="0" smtClean="0"/>
          </a:p>
          <a:p>
            <a:endParaRPr lang="en-IN" dirty="0"/>
          </a:p>
        </p:txBody>
      </p:sp>
    </p:spTree>
    <p:extLst>
      <p:ext uri="{BB962C8B-B14F-4D97-AF65-F5344CB8AC3E}">
        <p14:creationId xmlns:p14="http://schemas.microsoft.com/office/powerpoint/2010/main" val="4056940336"/>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051560"/>
          </a:xfrm>
        </p:spPr>
        <p:txBody>
          <a:bodyPr>
            <a:noAutofit/>
          </a:bodyPr>
          <a:lstStyle/>
          <a:p>
            <a:pPr algn="ctr"/>
            <a:r>
              <a:rPr lang="en-IN" sz="7200" dirty="0" smtClean="0"/>
              <a:t>Mental health</a:t>
            </a:r>
            <a:endParaRPr lang="en-IN" sz="7200" dirty="0"/>
          </a:p>
        </p:txBody>
      </p:sp>
      <p:sp>
        <p:nvSpPr>
          <p:cNvPr id="3" name="Content Placeholder 2"/>
          <p:cNvSpPr>
            <a:spLocks noGrp="1"/>
          </p:cNvSpPr>
          <p:nvPr>
            <p:ph idx="1"/>
          </p:nvPr>
        </p:nvSpPr>
        <p:spPr>
          <a:xfrm>
            <a:off x="381000" y="1676400"/>
            <a:ext cx="8183880" cy="4187952"/>
          </a:xfrm>
        </p:spPr>
        <p:txBody>
          <a:bodyPr/>
          <a:lstStyle/>
          <a:p>
            <a:pPr algn="just"/>
            <a:r>
              <a:rPr lang="en-IN" dirty="0" smtClean="0"/>
              <a:t>need </a:t>
            </a:r>
            <a:r>
              <a:rPr lang="en-IN" dirty="0"/>
              <a:t>not be ashamed to consult a professional in case of mental health issues. </a:t>
            </a:r>
          </a:p>
        </p:txBody>
      </p:sp>
    </p:spTree>
    <p:extLst>
      <p:ext uri="{BB962C8B-B14F-4D97-AF65-F5344CB8AC3E}">
        <p14:creationId xmlns:p14="http://schemas.microsoft.com/office/powerpoint/2010/main" val="1555227674"/>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60080" cy="1051560"/>
          </a:xfrm>
        </p:spPr>
        <p:txBody>
          <a:bodyPr>
            <a:normAutofit/>
          </a:bodyPr>
          <a:lstStyle/>
          <a:p>
            <a:pPr algn="ctr"/>
            <a:r>
              <a:rPr lang="en-IN" sz="5400" b="1" dirty="0"/>
              <a:t>Citizenship training</a:t>
            </a:r>
            <a:endParaRPr lang="en-IN" sz="5400" dirty="0"/>
          </a:p>
        </p:txBody>
      </p:sp>
      <p:sp>
        <p:nvSpPr>
          <p:cNvPr id="3" name="Content Placeholder 2"/>
          <p:cNvSpPr>
            <a:spLocks noGrp="1"/>
          </p:cNvSpPr>
          <p:nvPr>
            <p:ph idx="1"/>
          </p:nvPr>
        </p:nvSpPr>
        <p:spPr>
          <a:xfrm>
            <a:off x="457200" y="1676400"/>
            <a:ext cx="8183880" cy="4187952"/>
          </a:xfrm>
        </p:spPr>
        <p:txBody>
          <a:bodyPr>
            <a:normAutofit lnSpcReduction="10000"/>
          </a:bodyPr>
          <a:lstStyle/>
          <a:p>
            <a:r>
              <a:rPr lang="en-IN" dirty="0" smtClean="0"/>
              <a:t>Respect</a:t>
            </a:r>
          </a:p>
          <a:p>
            <a:r>
              <a:rPr lang="en-IN" dirty="0" smtClean="0"/>
              <a:t>Waste </a:t>
            </a:r>
            <a:r>
              <a:rPr lang="en-IN" dirty="0"/>
              <a:t>management </a:t>
            </a:r>
          </a:p>
          <a:p>
            <a:r>
              <a:rPr lang="en-IN" dirty="0"/>
              <a:t>Follow healthy habits </a:t>
            </a:r>
          </a:p>
          <a:p>
            <a:r>
              <a:rPr lang="en-IN" dirty="0"/>
              <a:t>Punctuality</a:t>
            </a:r>
          </a:p>
          <a:p>
            <a:r>
              <a:rPr lang="en-IN" dirty="0"/>
              <a:t>Conserve nature </a:t>
            </a:r>
          </a:p>
          <a:p>
            <a:r>
              <a:rPr lang="en-IN" dirty="0" smtClean="0"/>
              <a:t>Protect public properties </a:t>
            </a:r>
          </a:p>
          <a:p>
            <a:r>
              <a:rPr lang="en-IN" dirty="0" smtClean="0"/>
              <a:t>Use </a:t>
            </a:r>
            <a:r>
              <a:rPr lang="en-IN" dirty="0"/>
              <a:t>the right to vote </a:t>
            </a:r>
          </a:p>
          <a:p>
            <a:r>
              <a:rPr lang="en-IN" dirty="0"/>
              <a:t>Care elders </a:t>
            </a:r>
            <a:endParaRPr lang="en-IN" dirty="0" smtClean="0"/>
          </a:p>
          <a:p>
            <a:r>
              <a:rPr lang="en-IN" dirty="0" smtClean="0"/>
              <a:t>Know about political parties</a:t>
            </a:r>
            <a:endParaRPr lang="en-IN" dirty="0"/>
          </a:p>
        </p:txBody>
      </p:sp>
    </p:spTree>
    <p:extLst>
      <p:ext uri="{BB962C8B-B14F-4D97-AF65-F5344CB8AC3E}">
        <p14:creationId xmlns:p14="http://schemas.microsoft.com/office/powerpoint/2010/main" val="1704594277"/>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153400" cy="1051560"/>
          </a:xfrm>
        </p:spPr>
        <p:txBody>
          <a:bodyPr/>
          <a:lstStyle/>
          <a:p>
            <a:r>
              <a:rPr lang="en-IN" dirty="0"/>
              <a:t>Citizenship </a:t>
            </a:r>
            <a:r>
              <a:rPr lang="en-IN" dirty="0" smtClean="0"/>
              <a:t>training    Contd.</a:t>
            </a:r>
            <a:endParaRPr lang="en-IN" dirty="0"/>
          </a:p>
        </p:txBody>
      </p:sp>
      <p:sp>
        <p:nvSpPr>
          <p:cNvPr id="3" name="Content Placeholder 2"/>
          <p:cNvSpPr>
            <a:spLocks noGrp="1"/>
          </p:cNvSpPr>
          <p:nvPr>
            <p:ph idx="1"/>
          </p:nvPr>
        </p:nvSpPr>
        <p:spPr>
          <a:xfrm>
            <a:off x="457200" y="1676400"/>
            <a:ext cx="8183880" cy="4187952"/>
          </a:xfrm>
        </p:spPr>
        <p:txBody>
          <a:bodyPr/>
          <a:lstStyle/>
          <a:p>
            <a:r>
              <a:rPr lang="en-IN" dirty="0"/>
              <a:t>Gender equality </a:t>
            </a:r>
          </a:p>
          <a:p>
            <a:r>
              <a:rPr lang="en-IN" dirty="0"/>
              <a:t>Be law abiding </a:t>
            </a:r>
          </a:p>
          <a:p>
            <a:r>
              <a:rPr lang="en-IN" dirty="0"/>
              <a:t>Obey traffic rules </a:t>
            </a:r>
          </a:p>
          <a:p>
            <a:r>
              <a:rPr lang="en-IN" dirty="0"/>
              <a:t>Help to reduce pollution </a:t>
            </a:r>
          </a:p>
          <a:p>
            <a:r>
              <a:rPr lang="en-IN" dirty="0"/>
              <a:t>Help differently abled </a:t>
            </a:r>
          </a:p>
          <a:p>
            <a:r>
              <a:rPr lang="en-IN" dirty="0"/>
              <a:t>Help and be kind to other humans and animals </a:t>
            </a:r>
          </a:p>
          <a:p>
            <a:endParaRPr lang="en-IN" dirty="0"/>
          </a:p>
        </p:txBody>
      </p:sp>
    </p:spTree>
    <p:extLst>
      <p:ext uri="{BB962C8B-B14F-4D97-AF65-F5344CB8AC3E}">
        <p14:creationId xmlns:p14="http://schemas.microsoft.com/office/powerpoint/2010/main" val="2473455827"/>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34440"/>
          </a:xfrm>
        </p:spPr>
        <p:txBody>
          <a:bodyPr>
            <a:noAutofit/>
          </a:bodyPr>
          <a:lstStyle/>
          <a:p>
            <a:pPr algn="ctr"/>
            <a:r>
              <a:rPr lang="en-IN" sz="8000" b="1" dirty="0"/>
              <a:t>Life skills</a:t>
            </a:r>
            <a:endParaRPr lang="en-IN" sz="8000" dirty="0"/>
          </a:p>
        </p:txBody>
      </p:sp>
      <p:sp>
        <p:nvSpPr>
          <p:cNvPr id="3" name="Content Placeholder 2"/>
          <p:cNvSpPr>
            <a:spLocks noGrp="1"/>
          </p:cNvSpPr>
          <p:nvPr>
            <p:ph idx="1"/>
          </p:nvPr>
        </p:nvSpPr>
        <p:spPr>
          <a:xfrm>
            <a:off x="304800" y="2057400"/>
            <a:ext cx="8458200" cy="4187952"/>
          </a:xfrm>
        </p:spPr>
        <p:txBody>
          <a:bodyPr/>
          <a:lstStyle/>
          <a:p>
            <a:pPr algn="just"/>
            <a:r>
              <a:rPr lang="en-IN" dirty="0"/>
              <a:t>UNICF defines life skills as “a behaviour change or behaviour development approach designed to address a balance of three areas - Knowledge, attitude and skills.</a:t>
            </a:r>
          </a:p>
          <a:p>
            <a:pPr algn="just"/>
            <a:endParaRPr lang="en-IN" dirty="0"/>
          </a:p>
        </p:txBody>
      </p:sp>
    </p:spTree>
    <p:extLst>
      <p:ext uri="{BB962C8B-B14F-4D97-AF65-F5344CB8AC3E}">
        <p14:creationId xmlns:p14="http://schemas.microsoft.com/office/powerpoint/2010/main" val="1117221635"/>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a:bodyPr>
          <a:lstStyle/>
          <a:p>
            <a:pPr algn="ctr"/>
            <a:r>
              <a:rPr lang="en-IN" sz="5400" b="1" dirty="0"/>
              <a:t>Interpersonal skills </a:t>
            </a:r>
            <a:endParaRPr lang="en-IN" sz="5400" dirty="0"/>
          </a:p>
        </p:txBody>
      </p:sp>
      <p:sp>
        <p:nvSpPr>
          <p:cNvPr id="3" name="Content Placeholder 2"/>
          <p:cNvSpPr>
            <a:spLocks noGrp="1"/>
          </p:cNvSpPr>
          <p:nvPr>
            <p:ph idx="1"/>
          </p:nvPr>
        </p:nvSpPr>
        <p:spPr>
          <a:xfrm>
            <a:off x="381000" y="1752600"/>
            <a:ext cx="8183880" cy="4187952"/>
          </a:xfrm>
        </p:spPr>
        <p:txBody>
          <a:bodyPr>
            <a:normAutofit lnSpcReduction="10000"/>
          </a:bodyPr>
          <a:lstStyle/>
          <a:p>
            <a:r>
              <a:rPr lang="en-IN" dirty="0"/>
              <a:t>summarized as the qualities and behaviours that we exhibit while interacting with another person or a group of persons</a:t>
            </a:r>
            <a:r>
              <a:rPr lang="en-IN" dirty="0" smtClean="0"/>
              <a:t>.</a:t>
            </a:r>
          </a:p>
          <a:p>
            <a:r>
              <a:rPr lang="en-IN" dirty="0"/>
              <a:t>1) Communication skills 2) Interpersonal relationship management skills 3) Friendship building skills 4)  Assertiveness 5) Leadership skills 6) Peer group association skills and 7) Conflict resolution and negotiation skills.</a:t>
            </a:r>
          </a:p>
        </p:txBody>
      </p:sp>
    </p:spTree>
    <p:extLst>
      <p:ext uri="{BB962C8B-B14F-4D97-AF65-F5344CB8AC3E}">
        <p14:creationId xmlns:p14="http://schemas.microsoft.com/office/powerpoint/2010/main" val="4006984231"/>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a:bodyPr>
          <a:lstStyle/>
          <a:p>
            <a:pPr algn="ctr"/>
            <a:r>
              <a:rPr lang="en-IN" sz="5400" b="1" dirty="0"/>
              <a:t>Intra personal skills</a:t>
            </a:r>
            <a:r>
              <a:rPr lang="en-IN" sz="5400" dirty="0"/>
              <a:t> </a:t>
            </a:r>
          </a:p>
        </p:txBody>
      </p:sp>
      <p:sp>
        <p:nvSpPr>
          <p:cNvPr id="3" name="Content Placeholder 2"/>
          <p:cNvSpPr>
            <a:spLocks noGrp="1"/>
          </p:cNvSpPr>
          <p:nvPr>
            <p:ph idx="1"/>
          </p:nvPr>
        </p:nvSpPr>
        <p:spPr>
          <a:xfrm>
            <a:off x="304800" y="1752600"/>
            <a:ext cx="8183880" cy="4187952"/>
          </a:xfrm>
        </p:spPr>
        <p:txBody>
          <a:bodyPr/>
          <a:lstStyle/>
          <a:p>
            <a:r>
              <a:rPr lang="en-IN" dirty="0"/>
              <a:t>T</a:t>
            </a:r>
            <a:r>
              <a:rPr lang="en-IN" dirty="0" smtClean="0"/>
              <a:t>hose </a:t>
            </a:r>
            <a:r>
              <a:rPr lang="en-IN" dirty="0"/>
              <a:t>activities that are primarily operating within the individual which can have an effect on his observable behaviour</a:t>
            </a:r>
            <a:r>
              <a:rPr lang="en-IN" dirty="0" smtClean="0"/>
              <a:t>.</a:t>
            </a:r>
          </a:p>
          <a:p>
            <a:r>
              <a:rPr lang="en-IN" dirty="0"/>
              <a:t>(1) Cognitive skills and (2) emotional skills.</a:t>
            </a:r>
          </a:p>
        </p:txBody>
      </p:sp>
    </p:spTree>
    <p:extLst>
      <p:ext uri="{BB962C8B-B14F-4D97-AF65-F5344CB8AC3E}">
        <p14:creationId xmlns:p14="http://schemas.microsoft.com/office/powerpoint/2010/main" val="3050970824"/>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183880" cy="1051560"/>
          </a:xfrm>
        </p:spPr>
        <p:txBody>
          <a:bodyPr>
            <a:normAutofit/>
          </a:bodyPr>
          <a:lstStyle/>
          <a:p>
            <a:pPr algn="ctr"/>
            <a:r>
              <a:rPr lang="en-IN" sz="6000" dirty="0"/>
              <a:t>Cognitive skills</a:t>
            </a:r>
          </a:p>
        </p:txBody>
      </p:sp>
      <p:sp>
        <p:nvSpPr>
          <p:cNvPr id="3" name="Content Placeholder 2"/>
          <p:cNvSpPr>
            <a:spLocks noGrp="1"/>
          </p:cNvSpPr>
          <p:nvPr>
            <p:ph idx="1"/>
          </p:nvPr>
        </p:nvSpPr>
        <p:spPr>
          <a:xfrm>
            <a:off x="533400" y="1600200"/>
            <a:ext cx="8183880" cy="4187952"/>
          </a:xfrm>
        </p:spPr>
        <p:txBody>
          <a:bodyPr/>
          <a:lstStyle/>
          <a:p>
            <a:r>
              <a:rPr lang="en-IN" dirty="0"/>
              <a:t>(A) critical and creative thinking </a:t>
            </a:r>
            <a:endParaRPr lang="en-IN" dirty="0" smtClean="0"/>
          </a:p>
          <a:p>
            <a:r>
              <a:rPr lang="en-IN" dirty="0" smtClean="0"/>
              <a:t>(</a:t>
            </a:r>
            <a:r>
              <a:rPr lang="en-IN" dirty="0"/>
              <a:t>B) Study skills </a:t>
            </a:r>
            <a:endParaRPr lang="en-IN" dirty="0" smtClean="0"/>
          </a:p>
          <a:p>
            <a:r>
              <a:rPr lang="en-IN" dirty="0" smtClean="0"/>
              <a:t>(</a:t>
            </a:r>
            <a:r>
              <a:rPr lang="en-IN" dirty="0"/>
              <a:t>C) presentation skills </a:t>
            </a:r>
            <a:endParaRPr lang="en-IN" dirty="0" smtClean="0"/>
          </a:p>
          <a:p>
            <a:r>
              <a:rPr lang="en-IN" dirty="0" smtClean="0"/>
              <a:t>(</a:t>
            </a:r>
            <a:r>
              <a:rPr lang="en-IN" dirty="0"/>
              <a:t>D) Decision making skills </a:t>
            </a:r>
            <a:endParaRPr lang="en-IN" dirty="0" smtClean="0"/>
          </a:p>
          <a:p>
            <a:r>
              <a:rPr lang="en-IN" dirty="0" smtClean="0"/>
              <a:t>(</a:t>
            </a:r>
            <a:r>
              <a:rPr lang="en-IN" dirty="0"/>
              <a:t>E) Time management skills </a:t>
            </a:r>
            <a:endParaRPr lang="en-IN" dirty="0" smtClean="0"/>
          </a:p>
          <a:p>
            <a:r>
              <a:rPr lang="en-IN" dirty="0" smtClean="0"/>
              <a:t>(</a:t>
            </a:r>
            <a:r>
              <a:rPr lang="en-IN" dirty="0"/>
              <a:t>F) Setting a life goal and career planning </a:t>
            </a:r>
            <a:r>
              <a:rPr lang="en-IN" dirty="0" smtClean="0"/>
              <a:t>    </a:t>
            </a:r>
          </a:p>
          <a:p>
            <a:pPr marL="0" indent="0">
              <a:buNone/>
            </a:pPr>
            <a:r>
              <a:rPr lang="en-IN" dirty="0"/>
              <a:t> </a:t>
            </a:r>
            <a:r>
              <a:rPr lang="en-IN" dirty="0" smtClean="0"/>
              <a:t>      and </a:t>
            </a:r>
          </a:p>
          <a:p>
            <a:r>
              <a:rPr lang="en-IN" dirty="0" smtClean="0"/>
              <a:t>(</a:t>
            </a:r>
            <a:r>
              <a:rPr lang="en-IN" dirty="0"/>
              <a:t>G) Stress management skills</a:t>
            </a:r>
          </a:p>
        </p:txBody>
      </p:sp>
    </p:spTree>
    <p:extLst>
      <p:ext uri="{BB962C8B-B14F-4D97-AF65-F5344CB8AC3E}">
        <p14:creationId xmlns:p14="http://schemas.microsoft.com/office/powerpoint/2010/main" val="2571535999"/>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143000"/>
          </a:xfrm>
        </p:spPr>
        <p:txBody>
          <a:bodyPr>
            <a:noAutofit/>
          </a:bodyPr>
          <a:lstStyle/>
          <a:p>
            <a:pPr algn="ctr"/>
            <a:r>
              <a:rPr lang="en-IN" sz="6600" dirty="0"/>
              <a:t>E</a:t>
            </a:r>
            <a:r>
              <a:rPr lang="en-IN" sz="6600" dirty="0" smtClean="0"/>
              <a:t>motional </a:t>
            </a:r>
            <a:r>
              <a:rPr lang="en-IN" sz="6600" dirty="0"/>
              <a:t>skills</a:t>
            </a:r>
          </a:p>
        </p:txBody>
      </p:sp>
      <p:sp>
        <p:nvSpPr>
          <p:cNvPr id="3" name="Content Placeholder 2"/>
          <p:cNvSpPr>
            <a:spLocks noGrp="1"/>
          </p:cNvSpPr>
          <p:nvPr>
            <p:ph idx="1"/>
          </p:nvPr>
        </p:nvSpPr>
        <p:spPr>
          <a:xfrm>
            <a:off x="457200" y="1752600"/>
            <a:ext cx="8183880" cy="4648200"/>
          </a:xfrm>
        </p:spPr>
        <p:txBody>
          <a:bodyPr/>
          <a:lstStyle/>
          <a:p>
            <a:r>
              <a:rPr lang="en-IN" dirty="0"/>
              <a:t>(</a:t>
            </a:r>
            <a:r>
              <a:rPr lang="en-IN" sz="4000" dirty="0"/>
              <a:t>i) </a:t>
            </a:r>
            <a:r>
              <a:rPr lang="en-IN" sz="4000" dirty="0" smtClean="0"/>
              <a:t>self-awareness</a:t>
            </a:r>
          </a:p>
          <a:p>
            <a:r>
              <a:rPr lang="en-IN" sz="4000" dirty="0" smtClean="0"/>
              <a:t>(</a:t>
            </a:r>
            <a:r>
              <a:rPr lang="en-IN" sz="4000" dirty="0"/>
              <a:t>ii) Self-regulation </a:t>
            </a:r>
            <a:endParaRPr lang="en-IN" sz="4000" dirty="0" smtClean="0"/>
          </a:p>
          <a:p>
            <a:r>
              <a:rPr lang="en-IN" sz="4000" dirty="0" smtClean="0"/>
              <a:t>(</a:t>
            </a:r>
            <a:r>
              <a:rPr lang="en-IN" sz="4000" dirty="0"/>
              <a:t>iii) </a:t>
            </a:r>
            <a:r>
              <a:rPr lang="en-IN" sz="4000" dirty="0" smtClean="0"/>
              <a:t>Empathy</a:t>
            </a:r>
          </a:p>
          <a:p>
            <a:r>
              <a:rPr lang="en-IN" sz="4000" dirty="0" smtClean="0"/>
              <a:t>(</a:t>
            </a:r>
            <a:r>
              <a:rPr lang="en-IN" sz="4000" dirty="0"/>
              <a:t>iv) Motivation </a:t>
            </a:r>
            <a:r>
              <a:rPr lang="en-IN" sz="4000" dirty="0" smtClean="0"/>
              <a:t>and</a:t>
            </a:r>
          </a:p>
          <a:p>
            <a:r>
              <a:rPr lang="en-IN" sz="4000" dirty="0" smtClean="0"/>
              <a:t>(</a:t>
            </a:r>
            <a:r>
              <a:rPr lang="en-IN" sz="4000" dirty="0"/>
              <a:t>v) Managing relationships.</a:t>
            </a:r>
          </a:p>
        </p:txBody>
      </p:sp>
    </p:spTree>
    <p:extLst>
      <p:ext uri="{BB962C8B-B14F-4D97-AF65-F5344CB8AC3E}">
        <p14:creationId xmlns:p14="http://schemas.microsoft.com/office/powerpoint/2010/main" val="1207061669"/>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a:bodyPr>
          <a:lstStyle/>
          <a:p>
            <a:pPr algn="ctr"/>
            <a:r>
              <a:rPr lang="en-IN" sz="4800" b="1" dirty="0"/>
              <a:t>Communication Skills</a:t>
            </a:r>
            <a:endParaRPr lang="en-IN" sz="4800" dirty="0"/>
          </a:p>
        </p:txBody>
      </p:sp>
      <p:sp>
        <p:nvSpPr>
          <p:cNvPr id="3" name="Content Placeholder 2"/>
          <p:cNvSpPr>
            <a:spLocks noGrp="1"/>
          </p:cNvSpPr>
          <p:nvPr>
            <p:ph idx="1"/>
          </p:nvPr>
        </p:nvSpPr>
        <p:spPr>
          <a:xfrm>
            <a:off x="533400" y="1676400"/>
            <a:ext cx="8183880" cy="4187952"/>
          </a:xfrm>
        </p:spPr>
        <p:txBody>
          <a:bodyPr>
            <a:normAutofit lnSpcReduction="10000"/>
          </a:bodyPr>
          <a:lstStyle/>
          <a:p>
            <a:r>
              <a:rPr lang="en-IN" dirty="0" smtClean="0"/>
              <a:t>communicate </a:t>
            </a:r>
            <a:r>
              <a:rPr lang="en-IN" dirty="0"/>
              <a:t>our emotions and intentions behind the </a:t>
            </a:r>
            <a:r>
              <a:rPr lang="en-IN" dirty="0" smtClean="0"/>
              <a:t>information</a:t>
            </a:r>
          </a:p>
          <a:p>
            <a:r>
              <a:rPr lang="en-IN" dirty="0"/>
              <a:t>medium to provide comfort, feeling of safety, </a:t>
            </a:r>
            <a:r>
              <a:rPr lang="en-IN" dirty="0" smtClean="0"/>
              <a:t>happiness</a:t>
            </a:r>
          </a:p>
          <a:p>
            <a:r>
              <a:rPr lang="en-IN" dirty="0"/>
              <a:t>different </a:t>
            </a:r>
            <a:r>
              <a:rPr lang="en-IN" dirty="0" smtClean="0"/>
              <a:t>mediums </a:t>
            </a:r>
            <a:r>
              <a:rPr lang="en-IN" dirty="0"/>
              <a:t>for </a:t>
            </a:r>
            <a:r>
              <a:rPr lang="en-IN" dirty="0" smtClean="0"/>
              <a:t>communication</a:t>
            </a:r>
          </a:p>
          <a:p>
            <a:r>
              <a:rPr lang="en-IN" dirty="0"/>
              <a:t>Interpretation of non-verbal </a:t>
            </a:r>
            <a:r>
              <a:rPr lang="en-IN" dirty="0" smtClean="0"/>
              <a:t>communication</a:t>
            </a:r>
          </a:p>
          <a:p>
            <a:r>
              <a:rPr lang="en-IN" dirty="0"/>
              <a:t>Barriers to effective </a:t>
            </a:r>
            <a:r>
              <a:rPr lang="en-IN" dirty="0" smtClean="0"/>
              <a:t>communication</a:t>
            </a:r>
          </a:p>
          <a:p>
            <a:r>
              <a:rPr lang="en-IN" dirty="0"/>
              <a:t>physical, environmental, psychological, linguistic, cultural, emotional </a:t>
            </a:r>
            <a:r>
              <a:rPr lang="en-IN" dirty="0" smtClean="0"/>
              <a:t>etc.</a:t>
            </a:r>
            <a:endParaRPr lang="en-IN" dirty="0"/>
          </a:p>
          <a:p>
            <a:endParaRPr lang="en-IN" dirty="0"/>
          </a:p>
        </p:txBody>
      </p:sp>
    </p:spTree>
    <p:extLst>
      <p:ext uri="{BB962C8B-B14F-4D97-AF65-F5344CB8AC3E}">
        <p14:creationId xmlns:p14="http://schemas.microsoft.com/office/powerpoint/2010/main" val="351112320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1447800"/>
          </a:xfrm>
        </p:spPr>
        <p:txBody>
          <a:bodyPr>
            <a:normAutofit/>
          </a:bodyPr>
          <a:lstStyle/>
          <a:p>
            <a:pPr algn="ctr"/>
            <a:r>
              <a:rPr lang="en-IN" sz="4000" i="1" u="sng" dirty="0" smtClean="0"/>
              <a:t>(1) PUBERTY</a:t>
            </a:r>
            <a:endParaRPr lang="en-IN" sz="4000" i="1" u="sng" dirty="0"/>
          </a:p>
        </p:txBody>
      </p:sp>
      <p:sp>
        <p:nvSpPr>
          <p:cNvPr id="3" name="Content Placeholder 2"/>
          <p:cNvSpPr>
            <a:spLocks noGrp="1"/>
          </p:cNvSpPr>
          <p:nvPr>
            <p:ph idx="1"/>
          </p:nvPr>
        </p:nvSpPr>
        <p:spPr>
          <a:xfrm>
            <a:off x="533400" y="1752600"/>
            <a:ext cx="8153400" cy="3505200"/>
          </a:xfrm>
        </p:spPr>
        <p:txBody>
          <a:bodyPr>
            <a:noAutofit/>
          </a:bodyPr>
          <a:lstStyle/>
          <a:p>
            <a:pPr algn="just"/>
            <a:r>
              <a:rPr lang="en-IN" sz="3600" i="1" dirty="0" smtClean="0"/>
              <a:t>“</a:t>
            </a:r>
            <a:r>
              <a:rPr lang="en-IN" sz="3600" i="1" dirty="0" smtClean="0">
                <a:solidFill>
                  <a:srgbClr val="C00000"/>
                </a:solidFill>
              </a:rPr>
              <a:t>Puberty</a:t>
            </a:r>
            <a:r>
              <a:rPr lang="en-IN" sz="3600" i="1" dirty="0"/>
              <a:t>” was originated from the Latin word “</a:t>
            </a:r>
            <a:r>
              <a:rPr lang="en-IN" sz="3600" i="1" dirty="0">
                <a:solidFill>
                  <a:srgbClr val="FF0000"/>
                </a:solidFill>
              </a:rPr>
              <a:t>puberties</a:t>
            </a:r>
            <a:r>
              <a:rPr lang="en-IN" sz="3600" i="1" dirty="0"/>
              <a:t>” meaning “</a:t>
            </a:r>
            <a:r>
              <a:rPr lang="en-IN" sz="3600" i="1" dirty="0">
                <a:solidFill>
                  <a:srgbClr val="7030A0"/>
                </a:solidFill>
              </a:rPr>
              <a:t>age of manhood</a:t>
            </a:r>
            <a:r>
              <a:rPr lang="en-IN" sz="3600" i="1" dirty="0"/>
              <a:t>”. </a:t>
            </a:r>
            <a:endParaRPr lang="en-IN" sz="3600" i="1" dirty="0" smtClean="0"/>
          </a:p>
          <a:p>
            <a:pPr marL="0" indent="0" algn="just">
              <a:buNone/>
            </a:pPr>
            <a:endParaRPr lang="en-IN" sz="3600" i="1" dirty="0" smtClean="0"/>
          </a:p>
          <a:p>
            <a:pPr algn="just"/>
            <a:r>
              <a:rPr lang="en-IN" sz="3600" i="1" dirty="0" smtClean="0">
                <a:solidFill>
                  <a:schemeClr val="accent4">
                    <a:lumMod val="50000"/>
                  </a:schemeClr>
                </a:solidFill>
              </a:rPr>
              <a:t>During </a:t>
            </a:r>
            <a:r>
              <a:rPr lang="en-IN" sz="3600" i="1" dirty="0">
                <a:solidFill>
                  <a:schemeClr val="accent4">
                    <a:lumMod val="50000"/>
                  </a:schemeClr>
                </a:solidFill>
              </a:rPr>
              <a:t>this stage the child changes from an asexual being to a sexual being.</a:t>
            </a:r>
          </a:p>
          <a:p>
            <a:pPr marL="0" indent="0" algn="just">
              <a:buNone/>
            </a:pPr>
            <a:r>
              <a:rPr lang="en-IN" sz="3600" i="1" dirty="0"/>
              <a:t> </a:t>
            </a:r>
          </a:p>
        </p:txBody>
      </p:sp>
    </p:spTree>
    <p:extLst>
      <p:ext uri="{BB962C8B-B14F-4D97-AF65-F5344CB8AC3E}">
        <p14:creationId xmlns:p14="http://schemas.microsoft.com/office/powerpoint/2010/main" val="327209577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IN" dirty="0"/>
              <a:t>Communication </a:t>
            </a:r>
            <a:r>
              <a:rPr lang="en-IN" dirty="0" smtClean="0"/>
              <a:t>Skills    Contd.</a:t>
            </a:r>
            <a:endParaRPr lang="en-IN" dirty="0"/>
          </a:p>
        </p:txBody>
      </p:sp>
      <p:sp>
        <p:nvSpPr>
          <p:cNvPr id="3" name="Content Placeholder 2"/>
          <p:cNvSpPr>
            <a:spLocks noGrp="1"/>
          </p:cNvSpPr>
          <p:nvPr>
            <p:ph idx="1"/>
          </p:nvPr>
        </p:nvSpPr>
        <p:spPr>
          <a:xfrm>
            <a:off x="533400" y="1752600"/>
            <a:ext cx="8183880" cy="4187952"/>
          </a:xfrm>
        </p:spPr>
        <p:txBody>
          <a:bodyPr/>
          <a:lstStyle/>
          <a:p>
            <a:r>
              <a:rPr lang="en-IN" dirty="0"/>
              <a:t>need to be aware of all </a:t>
            </a:r>
            <a:r>
              <a:rPr lang="en-IN" dirty="0" smtClean="0"/>
              <a:t>types </a:t>
            </a:r>
            <a:r>
              <a:rPr lang="en-IN" dirty="0"/>
              <a:t>of </a:t>
            </a:r>
            <a:r>
              <a:rPr lang="en-IN" dirty="0" smtClean="0"/>
              <a:t>barriers</a:t>
            </a:r>
            <a:endParaRPr lang="en-IN" dirty="0" smtClean="0"/>
          </a:p>
          <a:p>
            <a:r>
              <a:rPr lang="en-IN" dirty="0"/>
              <a:t>Effective communication depends on active </a:t>
            </a:r>
            <a:r>
              <a:rPr lang="en-IN" dirty="0" smtClean="0"/>
              <a:t>listening</a:t>
            </a:r>
          </a:p>
          <a:p>
            <a:r>
              <a:rPr lang="en-IN" dirty="0" smtClean="0"/>
              <a:t>helps </a:t>
            </a:r>
            <a:r>
              <a:rPr lang="en-IN" dirty="0"/>
              <a:t>to make a strong, deeper </a:t>
            </a:r>
            <a:r>
              <a:rPr lang="en-IN" dirty="0" smtClean="0"/>
              <a:t>bond</a:t>
            </a:r>
          </a:p>
          <a:p>
            <a:r>
              <a:rPr lang="en-IN" dirty="0" smtClean="0"/>
              <a:t>Aggressive communication</a:t>
            </a:r>
          </a:p>
          <a:p>
            <a:r>
              <a:rPr lang="en-IN" dirty="0"/>
              <a:t>need to watch </a:t>
            </a:r>
            <a:r>
              <a:rPr lang="en-IN" dirty="0" smtClean="0"/>
              <a:t>body </a:t>
            </a:r>
            <a:r>
              <a:rPr lang="en-IN" dirty="0"/>
              <a:t>cue that signal the stress or anger accumulated</a:t>
            </a:r>
          </a:p>
        </p:txBody>
      </p:sp>
    </p:spTree>
    <p:extLst>
      <p:ext uri="{BB962C8B-B14F-4D97-AF65-F5344CB8AC3E}">
        <p14:creationId xmlns:p14="http://schemas.microsoft.com/office/powerpoint/2010/main" val="3033951123"/>
      </p:ext>
    </p:extLst>
  </p:cSld>
  <p:clrMapOvr>
    <a:masterClrMapping/>
  </p:clrMapOvr>
  <p:transition spd="slow">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Autofit/>
          </a:bodyPr>
          <a:lstStyle/>
          <a:p>
            <a:pPr algn="ctr"/>
            <a:r>
              <a:rPr lang="en-IN" b="1" dirty="0" smtClean="0"/>
              <a:t>Interpersonal Relationship Management Skills</a:t>
            </a:r>
            <a:endParaRPr lang="en-IN" dirty="0"/>
          </a:p>
        </p:txBody>
      </p:sp>
      <p:sp>
        <p:nvSpPr>
          <p:cNvPr id="3" name="Content Placeholder 2"/>
          <p:cNvSpPr>
            <a:spLocks noGrp="1"/>
          </p:cNvSpPr>
          <p:nvPr>
            <p:ph idx="1"/>
          </p:nvPr>
        </p:nvSpPr>
        <p:spPr>
          <a:xfrm>
            <a:off x="457200" y="1828800"/>
            <a:ext cx="8183880" cy="4187952"/>
          </a:xfrm>
        </p:spPr>
        <p:txBody>
          <a:bodyPr>
            <a:normAutofit fontScale="92500" lnSpcReduction="10000"/>
          </a:bodyPr>
          <a:lstStyle/>
          <a:p>
            <a:r>
              <a:rPr lang="en-IN" dirty="0" smtClean="0"/>
              <a:t>A close, strong association between two or more individuals who share common interest and common goals is called interpersonal relationship.</a:t>
            </a:r>
          </a:p>
          <a:p>
            <a:r>
              <a:rPr lang="en-IN" dirty="0" smtClean="0"/>
              <a:t>relationship may go through 5 stages</a:t>
            </a:r>
          </a:p>
          <a:p>
            <a:r>
              <a:rPr lang="en-IN" dirty="0" smtClean="0"/>
              <a:t>(1) Acquaintance </a:t>
            </a:r>
          </a:p>
          <a:p>
            <a:r>
              <a:rPr lang="en-IN" dirty="0" smtClean="0"/>
              <a:t>(2) The build up stage </a:t>
            </a:r>
          </a:p>
          <a:p>
            <a:r>
              <a:rPr lang="en-IN" dirty="0" smtClean="0"/>
              <a:t>(3) Continuation stage </a:t>
            </a:r>
          </a:p>
          <a:p>
            <a:r>
              <a:rPr lang="en-IN" dirty="0" smtClean="0"/>
              <a:t>(4) Deterioration</a:t>
            </a:r>
          </a:p>
          <a:p>
            <a:r>
              <a:rPr lang="en-IN" dirty="0" smtClean="0"/>
              <a:t>(5) Termination </a:t>
            </a:r>
            <a:endParaRPr lang="en-IN" dirty="0"/>
          </a:p>
        </p:txBody>
      </p:sp>
    </p:spTree>
    <p:extLst>
      <p:ext uri="{BB962C8B-B14F-4D97-AF65-F5344CB8AC3E}">
        <p14:creationId xmlns:p14="http://schemas.microsoft.com/office/powerpoint/2010/main" val="224608904"/>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838200"/>
          </a:xfrm>
        </p:spPr>
        <p:txBody>
          <a:bodyPr>
            <a:normAutofit/>
          </a:bodyPr>
          <a:lstStyle/>
          <a:p>
            <a:pPr algn="ctr"/>
            <a:r>
              <a:rPr lang="en-IN" sz="4800" dirty="0"/>
              <a:t>T</a:t>
            </a:r>
            <a:r>
              <a:rPr lang="en-IN" sz="4800" dirty="0" smtClean="0"/>
              <a:t>ype </a:t>
            </a:r>
            <a:r>
              <a:rPr lang="en-IN" sz="4800" dirty="0"/>
              <a:t>of </a:t>
            </a:r>
            <a:r>
              <a:rPr lang="en-IN" sz="4800" dirty="0" smtClean="0"/>
              <a:t>relationships</a:t>
            </a:r>
            <a:endParaRPr lang="en-IN" sz="4800" dirty="0"/>
          </a:p>
        </p:txBody>
      </p:sp>
      <p:sp>
        <p:nvSpPr>
          <p:cNvPr id="3" name="Content Placeholder 2"/>
          <p:cNvSpPr>
            <a:spLocks noGrp="1"/>
          </p:cNvSpPr>
          <p:nvPr>
            <p:ph idx="1"/>
          </p:nvPr>
        </p:nvSpPr>
        <p:spPr>
          <a:xfrm>
            <a:off x="457200" y="1752600"/>
            <a:ext cx="8183880" cy="4187952"/>
          </a:xfrm>
        </p:spPr>
        <p:txBody>
          <a:bodyPr/>
          <a:lstStyle/>
          <a:p>
            <a:pPr marL="0" indent="0">
              <a:buNone/>
            </a:pPr>
            <a:r>
              <a:rPr lang="en-IN" dirty="0" smtClean="0"/>
              <a:t>(1)Family </a:t>
            </a:r>
            <a:r>
              <a:rPr lang="en-IN" dirty="0"/>
              <a:t>relationship </a:t>
            </a:r>
            <a:endParaRPr lang="en-IN" dirty="0" smtClean="0"/>
          </a:p>
          <a:p>
            <a:pPr marL="0" indent="0">
              <a:buNone/>
            </a:pPr>
            <a:r>
              <a:rPr lang="en-IN" dirty="0" smtClean="0"/>
              <a:t>(</a:t>
            </a:r>
            <a:r>
              <a:rPr lang="en-IN" dirty="0"/>
              <a:t>2) Personal </a:t>
            </a:r>
            <a:r>
              <a:rPr lang="en-IN" dirty="0" smtClean="0"/>
              <a:t>relationship</a:t>
            </a:r>
          </a:p>
          <a:p>
            <a:pPr marL="0" indent="0">
              <a:buNone/>
            </a:pPr>
            <a:r>
              <a:rPr lang="en-IN" dirty="0" smtClean="0"/>
              <a:t>(3</a:t>
            </a:r>
            <a:r>
              <a:rPr lang="en-IN" dirty="0"/>
              <a:t>) Social relationship </a:t>
            </a:r>
            <a:r>
              <a:rPr lang="en-IN" dirty="0" smtClean="0"/>
              <a:t>and</a:t>
            </a:r>
          </a:p>
          <a:p>
            <a:pPr marL="0" indent="0">
              <a:buNone/>
            </a:pPr>
            <a:r>
              <a:rPr lang="en-IN" dirty="0" smtClean="0"/>
              <a:t>(</a:t>
            </a:r>
            <a:r>
              <a:rPr lang="en-IN" dirty="0"/>
              <a:t>4) Formal relationship</a:t>
            </a:r>
            <a:r>
              <a:rPr lang="en-IN" dirty="0" smtClean="0"/>
              <a:t>.</a:t>
            </a:r>
          </a:p>
          <a:p>
            <a:r>
              <a:rPr lang="en-IN" dirty="0"/>
              <a:t>Affectionate, close </a:t>
            </a:r>
            <a:r>
              <a:rPr lang="en-IN" dirty="0" smtClean="0"/>
              <a:t>relationship</a:t>
            </a:r>
          </a:p>
          <a:p>
            <a:r>
              <a:rPr lang="en-IN" dirty="0"/>
              <a:t>norm of sharing</a:t>
            </a:r>
            <a:endParaRPr lang="en-IN" dirty="0" smtClean="0"/>
          </a:p>
          <a:p>
            <a:r>
              <a:rPr lang="en-IN" dirty="0"/>
              <a:t>norm of mutual </a:t>
            </a:r>
            <a:r>
              <a:rPr lang="en-IN" dirty="0" smtClean="0"/>
              <a:t>respect</a:t>
            </a:r>
          </a:p>
          <a:p>
            <a:r>
              <a:rPr lang="en-IN" dirty="0"/>
              <a:t>norm of respect</a:t>
            </a:r>
            <a:endParaRPr lang="en-IN" dirty="0" smtClean="0"/>
          </a:p>
          <a:p>
            <a:endParaRPr lang="en-IN" dirty="0"/>
          </a:p>
        </p:txBody>
      </p:sp>
    </p:spTree>
    <p:extLst>
      <p:ext uri="{BB962C8B-B14F-4D97-AF65-F5344CB8AC3E}">
        <p14:creationId xmlns:p14="http://schemas.microsoft.com/office/powerpoint/2010/main" val="3295080938"/>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Autofit/>
          </a:bodyPr>
          <a:lstStyle/>
          <a:p>
            <a:pPr algn="ctr"/>
            <a:r>
              <a:rPr lang="en-IN" dirty="0" smtClean="0"/>
              <a:t>Reasons for conflicts between </a:t>
            </a:r>
            <a:r>
              <a:rPr lang="en-IN" dirty="0"/>
              <a:t>parents and adolescents</a:t>
            </a:r>
          </a:p>
        </p:txBody>
      </p:sp>
      <p:sp>
        <p:nvSpPr>
          <p:cNvPr id="3" name="Content Placeholder 2"/>
          <p:cNvSpPr>
            <a:spLocks noGrp="1"/>
          </p:cNvSpPr>
          <p:nvPr>
            <p:ph idx="1"/>
          </p:nvPr>
        </p:nvSpPr>
        <p:spPr>
          <a:xfrm>
            <a:off x="457200" y="1752600"/>
            <a:ext cx="8183880" cy="4187952"/>
          </a:xfrm>
        </p:spPr>
        <p:txBody>
          <a:bodyPr>
            <a:normAutofit/>
          </a:bodyPr>
          <a:lstStyle/>
          <a:p>
            <a:r>
              <a:rPr lang="en-IN" dirty="0"/>
              <a:t>don’t offer them enough </a:t>
            </a:r>
            <a:r>
              <a:rPr lang="en-IN" dirty="0" smtClean="0"/>
              <a:t>freedom</a:t>
            </a:r>
          </a:p>
          <a:p>
            <a:r>
              <a:rPr lang="en-IN" dirty="0"/>
              <a:t>demand an equally reciprocal relationship with </a:t>
            </a:r>
            <a:r>
              <a:rPr lang="en-IN" dirty="0" smtClean="0"/>
              <a:t>parents</a:t>
            </a:r>
          </a:p>
          <a:p>
            <a:r>
              <a:rPr lang="en-IN" dirty="0"/>
              <a:t>difference in expectation regarding appropriate behaviour of adolescents</a:t>
            </a:r>
            <a:r>
              <a:rPr lang="en-IN" dirty="0" smtClean="0"/>
              <a:t>.</a:t>
            </a:r>
          </a:p>
          <a:p>
            <a:r>
              <a:rPr lang="en-IN" dirty="0"/>
              <a:t>feel less connected to their </a:t>
            </a:r>
            <a:r>
              <a:rPr lang="en-IN" dirty="0" smtClean="0"/>
              <a:t>parents</a:t>
            </a:r>
          </a:p>
          <a:p>
            <a:r>
              <a:rPr lang="en-IN" dirty="0"/>
              <a:t>re-organization in the relationship and the closeness in relation between parents and adolescents will be re-established.</a:t>
            </a:r>
          </a:p>
          <a:p>
            <a:endParaRPr lang="en-IN" dirty="0"/>
          </a:p>
        </p:txBody>
      </p:sp>
    </p:spTree>
    <p:extLst>
      <p:ext uri="{BB962C8B-B14F-4D97-AF65-F5344CB8AC3E}">
        <p14:creationId xmlns:p14="http://schemas.microsoft.com/office/powerpoint/2010/main" val="1730407592"/>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1051560"/>
          </a:xfrm>
        </p:spPr>
        <p:txBody>
          <a:bodyPr>
            <a:normAutofit fontScale="90000"/>
          </a:bodyPr>
          <a:lstStyle/>
          <a:p>
            <a:pPr algn="ctr"/>
            <a:r>
              <a:rPr lang="en-IN" sz="4800" dirty="0" smtClean="0"/>
              <a:t>Starting a conversation</a:t>
            </a:r>
            <a:endParaRPr lang="en-IN" sz="4800" dirty="0"/>
          </a:p>
        </p:txBody>
      </p:sp>
      <p:sp>
        <p:nvSpPr>
          <p:cNvPr id="3" name="Content Placeholder 2"/>
          <p:cNvSpPr>
            <a:spLocks noGrp="1"/>
          </p:cNvSpPr>
          <p:nvPr>
            <p:ph idx="1"/>
          </p:nvPr>
        </p:nvSpPr>
        <p:spPr>
          <a:xfrm>
            <a:off x="457200" y="1752600"/>
            <a:ext cx="8183880" cy="4187952"/>
          </a:xfrm>
        </p:spPr>
        <p:txBody>
          <a:bodyPr>
            <a:normAutofit lnSpcReduction="10000"/>
          </a:bodyPr>
          <a:lstStyle/>
          <a:p>
            <a:r>
              <a:rPr lang="en-IN" dirty="0"/>
              <a:t>different strategies to start a </a:t>
            </a:r>
            <a:r>
              <a:rPr lang="en-IN" dirty="0" smtClean="0"/>
              <a:t>conversation</a:t>
            </a:r>
          </a:p>
          <a:p>
            <a:r>
              <a:rPr lang="en-IN" dirty="0"/>
              <a:t>Starting a conversation by giving a </a:t>
            </a:r>
            <a:r>
              <a:rPr lang="en-IN" dirty="0" smtClean="0"/>
              <a:t>compliment</a:t>
            </a:r>
          </a:p>
          <a:p>
            <a:r>
              <a:rPr lang="en-IN" dirty="0"/>
              <a:t>effective way to keep a warm close relationship</a:t>
            </a:r>
            <a:r>
              <a:rPr lang="en-IN" dirty="0" smtClean="0"/>
              <a:t>.</a:t>
            </a:r>
          </a:p>
          <a:p>
            <a:r>
              <a:rPr lang="en-IN" dirty="0"/>
              <a:t>feeling in the listener that he is really interested in your </a:t>
            </a:r>
            <a:r>
              <a:rPr lang="en-IN" dirty="0" smtClean="0"/>
              <a:t>welfare</a:t>
            </a:r>
          </a:p>
          <a:p>
            <a:r>
              <a:rPr lang="en-IN" dirty="0"/>
              <a:t>to receive the compliment in the proper </a:t>
            </a:r>
            <a:r>
              <a:rPr lang="en-IN" dirty="0" smtClean="0"/>
              <a:t>way</a:t>
            </a:r>
          </a:p>
          <a:p>
            <a:r>
              <a:rPr lang="en-IN" dirty="0"/>
              <a:t>Show your gratitude</a:t>
            </a:r>
          </a:p>
        </p:txBody>
      </p:sp>
    </p:spTree>
    <p:extLst>
      <p:ext uri="{BB962C8B-B14F-4D97-AF65-F5344CB8AC3E}">
        <p14:creationId xmlns:p14="http://schemas.microsoft.com/office/powerpoint/2010/main" val="531741716"/>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1051560"/>
          </a:xfrm>
        </p:spPr>
        <p:txBody>
          <a:bodyPr>
            <a:normAutofit/>
          </a:bodyPr>
          <a:lstStyle/>
          <a:p>
            <a:pPr algn="ctr"/>
            <a:r>
              <a:rPr lang="en-IN" sz="5400" dirty="0"/>
              <a:t>T</a:t>
            </a:r>
            <a:r>
              <a:rPr lang="en-IN" sz="5400" dirty="0" smtClean="0"/>
              <a:t>aking </a:t>
            </a:r>
            <a:r>
              <a:rPr lang="en-IN" sz="5400" dirty="0"/>
              <a:t>compliment</a:t>
            </a:r>
          </a:p>
        </p:txBody>
      </p:sp>
      <p:sp>
        <p:nvSpPr>
          <p:cNvPr id="3" name="Content Placeholder 2"/>
          <p:cNvSpPr>
            <a:spLocks noGrp="1"/>
          </p:cNvSpPr>
          <p:nvPr>
            <p:ph idx="1"/>
          </p:nvPr>
        </p:nvSpPr>
        <p:spPr>
          <a:xfrm>
            <a:off x="457200" y="1828800"/>
            <a:ext cx="8183880" cy="4187952"/>
          </a:xfrm>
        </p:spPr>
        <p:txBody>
          <a:bodyPr/>
          <a:lstStyle/>
          <a:p>
            <a:r>
              <a:rPr lang="en-IN" dirty="0"/>
              <a:t>feel uncomfortable when someone </a:t>
            </a:r>
            <a:r>
              <a:rPr lang="en-IN" dirty="0" smtClean="0"/>
              <a:t>compliment</a:t>
            </a:r>
          </a:p>
          <a:p>
            <a:r>
              <a:rPr lang="en-IN" dirty="0"/>
              <a:t>to get a favour from </a:t>
            </a:r>
            <a:r>
              <a:rPr lang="en-IN" dirty="0" smtClean="0"/>
              <a:t>you</a:t>
            </a:r>
          </a:p>
          <a:p>
            <a:r>
              <a:rPr lang="en-IN" dirty="0"/>
              <a:t>taught to downplay a positive </a:t>
            </a:r>
            <a:r>
              <a:rPr lang="en-IN" dirty="0" smtClean="0"/>
              <a:t>comment</a:t>
            </a:r>
          </a:p>
          <a:p>
            <a:r>
              <a:rPr lang="en-IN" dirty="0"/>
              <a:t>very unhappy childhood </a:t>
            </a:r>
            <a:r>
              <a:rPr lang="en-IN" dirty="0" smtClean="0"/>
              <a:t>don’t </a:t>
            </a:r>
            <a:r>
              <a:rPr lang="en-IN" dirty="0"/>
              <a:t>trust the genuineness of the </a:t>
            </a:r>
            <a:r>
              <a:rPr lang="en-IN" dirty="0" smtClean="0"/>
              <a:t>compliment</a:t>
            </a:r>
          </a:p>
          <a:p>
            <a:r>
              <a:rPr lang="en-IN" dirty="0"/>
              <a:t>we had a right to get </a:t>
            </a:r>
            <a:r>
              <a:rPr lang="en-IN" dirty="0" smtClean="0"/>
              <a:t>compliment</a:t>
            </a:r>
          </a:p>
          <a:p>
            <a:endParaRPr lang="en-IN" dirty="0"/>
          </a:p>
          <a:p>
            <a:endParaRPr lang="en-IN" dirty="0"/>
          </a:p>
        </p:txBody>
      </p:sp>
    </p:spTree>
    <p:extLst>
      <p:ext uri="{BB962C8B-B14F-4D97-AF65-F5344CB8AC3E}">
        <p14:creationId xmlns:p14="http://schemas.microsoft.com/office/powerpoint/2010/main" val="1784110943"/>
      </p:ext>
    </p:extLst>
  </p:cSld>
  <p:clrMapOvr>
    <a:masterClrMapping/>
  </p:clrMapOvr>
  <p:transition spd="slow">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83880" cy="1051560"/>
          </a:xfrm>
        </p:spPr>
        <p:txBody>
          <a:bodyPr>
            <a:normAutofit/>
          </a:bodyPr>
          <a:lstStyle/>
          <a:p>
            <a:pPr algn="ctr"/>
            <a:r>
              <a:rPr lang="en-IN" sz="5400" dirty="0" smtClean="0"/>
              <a:t>Giving </a:t>
            </a:r>
            <a:r>
              <a:rPr lang="en-IN" sz="5400" dirty="0"/>
              <a:t>compliment </a:t>
            </a:r>
          </a:p>
        </p:txBody>
      </p:sp>
      <p:sp>
        <p:nvSpPr>
          <p:cNvPr id="3" name="Content Placeholder 2"/>
          <p:cNvSpPr>
            <a:spLocks noGrp="1"/>
          </p:cNvSpPr>
          <p:nvPr>
            <p:ph idx="1"/>
          </p:nvPr>
        </p:nvSpPr>
        <p:spPr>
          <a:xfrm>
            <a:off x="457200" y="1905000"/>
            <a:ext cx="8183880" cy="4187952"/>
          </a:xfrm>
        </p:spPr>
        <p:txBody>
          <a:bodyPr>
            <a:normAutofit/>
          </a:bodyPr>
          <a:lstStyle/>
          <a:p>
            <a:r>
              <a:rPr lang="en-IN" sz="3200" dirty="0"/>
              <a:t>(1) Be specific </a:t>
            </a:r>
          </a:p>
          <a:p>
            <a:r>
              <a:rPr lang="en-IN" sz="3200" dirty="0"/>
              <a:t>(2) Don’t give too much compliment. </a:t>
            </a:r>
          </a:p>
          <a:p>
            <a:r>
              <a:rPr lang="en-IN" sz="3200" dirty="0"/>
              <a:t>(4) Use only culture appropriate </a:t>
            </a:r>
            <a:endParaRPr lang="en-IN" sz="3200" dirty="0" smtClean="0"/>
          </a:p>
          <a:p>
            <a:pPr marL="0" indent="0">
              <a:buNone/>
            </a:pPr>
            <a:r>
              <a:rPr lang="en-IN" sz="3200" dirty="0"/>
              <a:t> </a:t>
            </a:r>
            <a:r>
              <a:rPr lang="en-IN" sz="3200" dirty="0" smtClean="0"/>
              <a:t>       compliment </a:t>
            </a:r>
            <a:endParaRPr lang="en-IN" sz="3200" dirty="0"/>
          </a:p>
          <a:p>
            <a:r>
              <a:rPr lang="en-IN" sz="3200" dirty="0"/>
              <a:t>(3) Take care of your tone and body </a:t>
            </a:r>
            <a:r>
              <a:rPr lang="en-IN" sz="3200" dirty="0" smtClean="0"/>
              <a:t>                    </a:t>
            </a:r>
          </a:p>
          <a:p>
            <a:pPr marL="0" indent="0">
              <a:buNone/>
            </a:pPr>
            <a:r>
              <a:rPr lang="en-IN" sz="3200" dirty="0"/>
              <a:t> </a:t>
            </a:r>
            <a:r>
              <a:rPr lang="en-IN" sz="3200" dirty="0" smtClean="0"/>
              <a:t>       language </a:t>
            </a:r>
            <a:endParaRPr lang="en-IN" sz="3200" dirty="0"/>
          </a:p>
          <a:p>
            <a:endParaRPr lang="en-IN" sz="3200" dirty="0"/>
          </a:p>
        </p:txBody>
      </p:sp>
    </p:spTree>
    <p:extLst>
      <p:ext uri="{BB962C8B-B14F-4D97-AF65-F5344CB8AC3E}">
        <p14:creationId xmlns:p14="http://schemas.microsoft.com/office/powerpoint/2010/main" val="1166663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a:bodyPr>
          <a:lstStyle/>
          <a:p>
            <a:pPr algn="ctr"/>
            <a:r>
              <a:rPr lang="en-IN" sz="4400" b="1" dirty="0"/>
              <a:t>Friendship Building Skill</a:t>
            </a:r>
            <a:endParaRPr lang="en-IN" sz="4400" dirty="0"/>
          </a:p>
        </p:txBody>
      </p:sp>
      <p:sp>
        <p:nvSpPr>
          <p:cNvPr id="3" name="Content Placeholder 2"/>
          <p:cNvSpPr>
            <a:spLocks noGrp="1"/>
          </p:cNvSpPr>
          <p:nvPr>
            <p:ph idx="1"/>
          </p:nvPr>
        </p:nvSpPr>
        <p:spPr>
          <a:xfrm>
            <a:off x="457200" y="1676400"/>
            <a:ext cx="8183880" cy="4187952"/>
          </a:xfrm>
        </p:spPr>
        <p:txBody>
          <a:bodyPr>
            <a:normAutofit lnSpcReduction="10000"/>
          </a:bodyPr>
          <a:lstStyle/>
          <a:p>
            <a:r>
              <a:rPr lang="en-IN" dirty="0"/>
              <a:t>a sign of pride </a:t>
            </a:r>
            <a:endParaRPr lang="en-IN" dirty="0" smtClean="0"/>
          </a:p>
          <a:p>
            <a:r>
              <a:rPr lang="en-IN" dirty="0"/>
              <a:t>scared that their friends may abandon </a:t>
            </a:r>
            <a:r>
              <a:rPr lang="en-IN" dirty="0" smtClean="0"/>
              <a:t>them</a:t>
            </a:r>
          </a:p>
          <a:p>
            <a:r>
              <a:rPr lang="en-IN" dirty="0"/>
              <a:t>mutually give and take </a:t>
            </a:r>
            <a:r>
              <a:rPr lang="en-IN" dirty="0" smtClean="0"/>
              <a:t>relation</a:t>
            </a:r>
          </a:p>
          <a:p>
            <a:r>
              <a:rPr lang="en-IN" dirty="0"/>
              <a:t>Lack of friends is a great source of stress and </a:t>
            </a:r>
            <a:r>
              <a:rPr lang="en-IN" dirty="0" smtClean="0"/>
              <a:t>insecurity</a:t>
            </a:r>
          </a:p>
          <a:p>
            <a:r>
              <a:rPr lang="en-IN" dirty="0"/>
              <a:t>have some common </a:t>
            </a:r>
            <a:r>
              <a:rPr lang="en-IN" dirty="0" smtClean="0"/>
              <a:t>interests</a:t>
            </a:r>
          </a:p>
          <a:p>
            <a:r>
              <a:rPr lang="en-IN" dirty="0"/>
              <a:t>Do as you expect from a good friend</a:t>
            </a:r>
            <a:r>
              <a:rPr lang="en-IN" dirty="0" smtClean="0"/>
              <a:t>.“</a:t>
            </a:r>
          </a:p>
          <a:p>
            <a:r>
              <a:rPr lang="en-IN" dirty="0" smtClean="0"/>
              <a:t>Trust </a:t>
            </a:r>
            <a:r>
              <a:rPr lang="en-IN" dirty="0"/>
              <a:t>is a key element </a:t>
            </a:r>
          </a:p>
        </p:txBody>
      </p:sp>
    </p:spTree>
    <p:extLst>
      <p:ext uri="{BB962C8B-B14F-4D97-AF65-F5344CB8AC3E}">
        <p14:creationId xmlns:p14="http://schemas.microsoft.com/office/powerpoint/2010/main" val="2774327341"/>
      </p:ext>
    </p:extLst>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183880" cy="1051560"/>
          </a:xfrm>
        </p:spPr>
        <p:txBody>
          <a:bodyPr/>
          <a:lstStyle/>
          <a:p>
            <a:r>
              <a:rPr lang="en-IN" dirty="0" smtClean="0"/>
              <a:t>Friendship  Contd.</a:t>
            </a:r>
            <a:endParaRPr lang="en-IN" dirty="0"/>
          </a:p>
        </p:txBody>
      </p:sp>
      <p:sp>
        <p:nvSpPr>
          <p:cNvPr id="3" name="Content Placeholder 2"/>
          <p:cNvSpPr>
            <a:spLocks noGrp="1"/>
          </p:cNvSpPr>
          <p:nvPr>
            <p:ph idx="1"/>
          </p:nvPr>
        </p:nvSpPr>
        <p:spPr>
          <a:xfrm>
            <a:off x="457200" y="1828800"/>
            <a:ext cx="8183880" cy="4187952"/>
          </a:xfrm>
        </p:spPr>
        <p:txBody>
          <a:bodyPr/>
          <a:lstStyle/>
          <a:p>
            <a:r>
              <a:rPr lang="en-IN" dirty="0" smtClean="0"/>
              <a:t>Take care </a:t>
            </a:r>
            <a:r>
              <a:rPr lang="en-IN" dirty="0" smtClean="0"/>
              <a:t>while selecting </a:t>
            </a:r>
            <a:r>
              <a:rPr lang="en-IN" dirty="0" smtClean="0"/>
              <a:t>friends</a:t>
            </a:r>
          </a:p>
          <a:p>
            <a:r>
              <a:rPr lang="en-IN" dirty="0" smtClean="0"/>
              <a:t>Learn to manage rejection</a:t>
            </a:r>
          </a:p>
          <a:p>
            <a:r>
              <a:rPr lang="en-IN" dirty="0"/>
              <a:t>pay attention to friend without distractions such as mobile </a:t>
            </a:r>
            <a:r>
              <a:rPr lang="en-IN" dirty="0" smtClean="0"/>
              <a:t>phones</a:t>
            </a:r>
          </a:p>
          <a:p>
            <a:r>
              <a:rPr lang="en-IN" dirty="0"/>
              <a:t>Never hesitate to quit an unhealthy friendship</a:t>
            </a:r>
          </a:p>
        </p:txBody>
      </p:sp>
    </p:spTree>
    <p:extLst>
      <p:ext uri="{BB962C8B-B14F-4D97-AF65-F5344CB8AC3E}">
        <p14:creationId xmlns:p14="http://schemas.microsoft.com/office/powerpoint/2010/main" val="3128195113"/>
      </p:ext>
    </p:extLst>
  </p:cSld>
  <p:clrMapOvr>
    <a:masterClrMapping/>
  </p:clrMapOvr>
  <p:transition spd="slow">
    <p:pul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1051560"/>
          </a:xfrm>
        </p:spPr>
        <p:txBody>
          <a:bodyPr>
            <a:noAutofit/>
          </a:bodyPr>
          <a:lstStyle/>
          <a:p>
            <a:pPr algn="ctr"/>
            <a:r>
              <a:rPr lang="en-IN" sz="7200" b="1" dirty="0"/>
              <a:t>Assertiveness</a:t>
            </a:r>
            <a:endParaRPr lang="en-IN" sz="7200" dirty="0"/>
          </a:p>
        </p:txBody>
      </p:sp>
      <p:sp>
        <p:nvSpPr>
          <p:cNvPr id="3" name="Content Placeholder 2"/>
          <p:cNvSpPr>
            <a:spLocks noGrp="1"/>
          </p:cNvSpPr>
          <p:nvPr>
            <p:ph idx="1"/>
          </p:nvPr>
        </p:nvSpPr>
        <p:spPr>
          <a:xfrm>
            <a:off x="457200" y="1828800"/>
            <a:ext cx="8183880" cy="4187952"/>
          </a:xfrm>
        </p:spPr>
        <p:txBody>
          <a:bodyPr/>
          <a:lstStyle/>
          <a:p>
            <a:pPr algn="just"/>
            <a:r>
              <a:rPr lang="en-IN" dirty="0" smtClean="0"/>
              <a:t> </a:t>
            </a:r>
            <a:r>
              <a:rPr lang="en-IN" sz="3600" dirty="0"/>
              <a:t>A</a:t>
            </a:r>
            <a:r>
              <a:rPr lang="en-IN" sz="3600" dirty="0" smtClean="0"/>
              <a:t> </a:t>
            </a:r>
            <a:r>
              <a:rPr lang="en-IN" sz="3600" dirty="0"/>
              <a:t>style of communication in which we express our feelings, thoughts, beliefs and opinions in an open manner which doesn’t violate the rights of others (Andrew Salter, 1961</a:t>
            </a:r>
            <a:r>
              <a:rPr lang="en-IN" sz="3600" dirty="0" smtClean="0"/>
              <a:t>)</a:t>
            </a:r>
          </a:p>
          <a:p>
            <a:endParaRPr lang="en-IN" dirty="0"/>
          </a:p>
        </p:txBody>
      </p:sp>
    </p:spTree>
    <p:extLst>
      <p:ext uri="{BB962C8B-B14F-4D97-AF65-F5344CB8AC3E}">
        <p14:creationId xmlns:p14="http://schemas.microsoft.com/office/powerpoint/2010/main" val="2889931322"/>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33001"/>
            <a:ext cx="8382000" cy="1090999"/>
          </a:xfrm>
        </p:spPr>
        <p:txBody>
          <a:bodyPr>
            <a:normAutofit/>
          </a:bodyPr>
          <a:lstStyle/>
          <a:p>
            <a:pPr algn="ctr"/>
            <a:r>
              <a:rPr lang="en-IN" sz="4000" i="1" u="sng" dirty="0" smtClean="0"/>
              <a:t>CAUSE OF CHANGE</a:t>
            </a:r>
            <a:endParaRPr lang="en-IN" sz="4000" i="1" u="sng" dirty="0"/>
          </a:p>
        </p:txBody>
      </p:sp>
      <p:sp>
        <p:nvSpPr>
          <p:cNvPr id="3" name="Content Placeholder 2"/>
          <p:cNvSpPr>
            <a:spLocks noGrp="1"/>
          </p:cNvSpPr>
          <p:nvPr>
            <p:ph idx="1"/>
          </p:nvPr>
        </p:nvSpPr>
        <p:spPr>
          <a:xfrm>
            <a:off x="502919" y="1676400"/>
            <a:ext cx="8260081" cy="4800600"/>
          </a:xfrm>
        </p:spPr>
        <p:txBody>
          <a:bodyPr>
            <a:normAutofit/>
          </a:bodyPr>
          <a:lstStyle/>
          <a:p>
            <a:r>
              <a:rPr lang="en-IN" sz="3200" i="1" dirty="0" smtClean="0">
                <a:solidFill>
                  <a:schemeClr val="accent6">
                    <a:lumMod val="50000"/>
                  </a:schemeClr>
                </a:solidFill>
              </a:rPr>
              <a:t>Hypothalamus</a:t>
            </a:r>
          </a:p>
          <a:p>
            <a:endParaRPr lang="en-IN" sz="3200" i="1" dirty="0"/>
          </a:p>
          <a:p>
            <a:r>
              <a:rPr lang="en-IN" sz="3200" i="1" dirty="0">
                <a:solidFill>
                  <a:schemeClr val="accent1">
                    <a:lumMod val="75000"/>
                  </a:schemeClr>
                </a:solidFill>
              </a:rPr>
              <a:t>G</a:t>
            </a:r>
            <a:r>
              <a:rPr lang="en-IN" sz="3200" i="1" dirty="0" smtClean="0">
                <a:solidFill>
                  <a:schemeClr val="accent1">
                    <a:lumMod val="75000"/>
                  </a:schemeClr>
                </a:solidFill>
              </a:rPr>
              <a:t>onadotropin </a:t>
            </a:r>
            <a:r>
              <a:rPr lang="en-IN" sz="3200" i="1" dirty="0">
                <a:solidFill>
                  <a:schemeClr val="accent1">
                    <a:lumMod val="75000"/>
                  </a:schemeClr>
                </a:solidFill>
              </a:rPr>
              <a:t>- releasing </a:t>
            </a:r>
            <a:r>
              <a:rPr lang="en-IN" sz="3200" i="1" dirty="0" smtClean="0">
                <a:solidFill>
                  <a:schemeClr val="accent1">
                    <a:lumMod val="75000"/>
                  </a:schemeClr>
                </a:solidFill>
              </a:rPr>
              <a:t>hormone, </a:t>
            </a:r>
            <a:r>
              <a:rPr lang="en-IN" sz="3200" i="1" dirty="0">
                <a:solidFill>
                  <a:schemeClr val="accent1">
                    <a:lumMod val="75000"/>
                  </a:schemeClr>
                </a:solidFill>
              </a:rPr>
              <a:t>(</a:t>
            </a:r>
            <a:r>
              <a:rPr lang="en-IN" sz="3200" i="1" dirty="0" err="1" smtClean="0">
                <a:solidFill>
                  <a:schemeClr val="accent1">
                    <a:lumMod val="75000"/>
                  </a:schemeClr>
                </a:solidFill>
              </a:rPr>
              <a:t>GnRH</a:t>
            </a:r>
            <a:r>
              <a:rPr lang="en-IN" sz="3200" i="1" dirty="0" smtClean="0">
                <a:solidFill>
                  <a:schemeClr val="accent1">
                    <a:lumMod val="75000"/>
                  </a:schemeClr>
                </a:solidFill>
              </a:rPr>
              <a:t>) which moves </a:t>
            </a:r>
            <a:r>
              <a:rPr lang="en-IN" sz="3200" i="1" dirty="0">
                <a:solidFill>
                  <a:schemeClr val="accent1">
                    <a:lumMod val="75000"/>
                  </a:schemeClr>
                </a:solidFill>
              </a:rPr>
              <a:t>to the pituitary </a:t>
            </a:r>
            <a:r>
              <a:rPr lang="en-IN" sz="3200" i="1" dirty="0" smtClean="0">
                <a:solidFill>
                  <a:schemeClr val="accent1">
                    <a:lumMod val="75000"/>
                  </a:schemeClr>
                </a:solidFill>
              </a:rPr>
              <a:t>gland</a:t>
            </a:r>
          </a:p>
          <a:p>
            <a:pPr marL="0" indent="0">
              <a:buNone/>
            </a:pPr>
            <a:r>
              <a:rPr lang="en-IN" sz="3200" i="1" dirty="0" smtClean="0"/>
              <a:t> </a:t>
            </a:r>
          </a:p>
          <a:p>
            <a:r>
              <a:rPr lang="en-IN" sz="3200" i="1" dirty="0" smtClean="0">
                <a:solidFill>
                  <a:schemeClr val="accent4">
                    <a:lumMod val="50000"/>
                  </a:schemeClr>
                </a:solidFill>
              </a:rPr>
              <a:t>Luteinizing </a:t>
            </a:r>
            <a:r>
              <a:rPr lang="en-IN" sz="3200" i="1" dirty="0">
                <a:solidFill>
                  <a:schemeClr val="accent4">
                    <a:lumMod val="50000"/>
                  </a:schemeClr>
                </a:solidFill>
              </a:rPr>
              <a:t>hormone and follicle </a:t>
            </a:r>
            <a:r>
              <a:rPr lang="en-IN" sz="3200" i="1" dirty="0" smtClean="0">
                <a:solidFill>
                  <a:schemeClr val="accent4">
                    <a:lumMod val="50000"/>
                  </a:schemeClr>
                </a:solidFill>
              </a:rPr>
              <a:t>     </a:t>
            </a:r>
          </a:p>
          <a:p>
            <a:pPr marL="0" indent="0">
              <a:buNone/>
            </a:pPr>
            <a:r>
              <a:rPr lang="en-IN" sz="3200" i="1" dirty="0" smtClean="0">
                <a:solidFill>
                  <a:schemeClr val="accent4">
                    <a:lumMod val="50000"/>
                  </a:schemeClr>
                </a:solidFill>
              </a:rPr>
              <a:t>    stimulating </a:t>
            </a:r>
            <a:r>
              <a:rPr lang="en-IN" sz="3200" i="1" dirty="0">
                <a:solidFill>
                  <a:schemeClr val="accent4">
                    <a:lumMod val="50000"/>
                  </a:schemeClr>
                </a:solidFill>
              </a:rPr>
              <a:t>hormone (</a:t>
            </a:r>
            <a:r>
              <a:rPr lang="en-IN" sz="3200" i="1" dirty="0" smtClean="0">
                <a:solidFill>
                  <a:schemeClr val="accent4">
                    <a:lumMod val="50000"/>
                  </a:schemeClr>
                </a:solidFill>
              </a:rPr>
              <a:t>FSH)</a:t>
            </a:r>
            <a:endParaRPr lang="en-IN" sz="3200" i="1" dirty="0">
              <a:solidFill>
                <a:schemeClr val="accent4">
                  <a:lumMod val="50000"/>
                </a:schemeClr>
              </a:solidFill>
            </a:endParaRPr>
          </a:p>
        </p:txBody>
      </p:sp>
      <p:sp>
        <p:nvSpPr>
          <p:cNvPr id="4" name="Rectangle 3"/>
          <p:cNvSpPr/>
          <p:nvPr/>
        </p:nvSpPr>
        <p:spPr>
          <a:xfrm>
            <a:off x="-2209800" y="3105834"/>
            <a:ext cx="5257800" cy="369332"/>
          </a:xfrm>
          <a:prstGeom prst="rect">
            <a:avLst/>
          </a:prstGeom>
        </p:spPr>
        <p:txBody>
          <a:bodyPr wrap="square">
            <a:spAutoFit/>
          </a:bodyPr>
          <a:lstStyle/>
          <a:p>
            <a:r>
              <a:rPr lang="en-IN" dirty="0" smtClean="0"/>
              <a:t>) </a:t>
            </a:r>
            <a:endParaRPr lang="en-IN" dirty="0"/>
          </a:p>
        </p:txBody>
      </p:sp>
    </p:spTree>
    <p:extLst>
      <p:ext uri="{BB962C8B-B14F-4D97-AF65-F5344CB8AC3E}">
        <p14:creationId xmlns:p14="http://schemas.microsoft.com/office/powerpoint/2010/main" val="130252834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83880" cy="685800"/>
          </a:xfrm>
        </p:spPr>
        <p:txBody>
          <a:bodyPr>
            <a:normAutofit fontScale="90000"/>
          </a:bodyPr>
          <a:lstStyle/>
          <a:p>
            <a:pPr algn="ctr"/>
            <a:r>
              <a:rPr lang="en-IN" sz="4000" dirty="0"/>
              <a:t>3 modes of communication</a:t>
            </a:r>
          </a:p>
        </p:txBody>
      </p:sp>
      <p:sp>
        <p:nvSpPr>
          <p:cNvPr id="3" name="Content Placeholder 2"/>
          <p:cNvSpPr>
            <a:spLocks noGrp="1"/>
          </p:cNvSpPr>
          <p:nvPr>
            <p:ph idx="1"/>
          </p:nvPr>
        </p:nvSpPr>
        <p:spPr>
          <a:xfrm>
            <a:off x="457200" y="1219200"/>
            <a:ext cx="8183880" cy="5181600"/>
          </a:xfrm>
        </p:spPr>
        <p:txBody>
          <a:bodyPr>
            <a:noAutofit/>
          </a:bodyPr>
          <a:lstStyle/>
          <a:p>
            <a:r>
              <a:rPr lang="en-IN" dirty="0"/>
              <a:t>(1) </a:t>
            </a:r>
            <a:r>
              <a:rPr lang="en-IN" dirty="0" smtClean="0"/>
              <a:t>Passive</a:t>
            </a:r>
          </a:p>
          <a:p>
            <a:r>
              <a:rPr lang="en-IN" dirty="0" smtClean="0"/>
              <a:t>(</a:t>
            </a:r>
            <a:r>
              <a:rPr lang="en-IN" dirty="0"/>
              <a:t>2) Assertive and </a:t>
            </a:r>
            <a:endParaRPr lang="en-IN" dirty="0" smtClean="0"/>
          </a:p>
          <a:p>
            <a:r>
              <a:rPr lang="en-IN" dirty="0" smtClean="0"/>
              <a:t>(</a:t>
            </a:r>
            <a:r>
              <a:rPr lang="en-IN" dirty="0"/>
              <a:t>3) Aggressive. </a:t>
            </a:r>
            <a:endParaRPr lang="en-IN" dirty="0" smtClean="0"/>
          </a:p>
          <a:p>
            <a:endParaRPr lang="en-IN" dirty="0"/>
          </a:p>
          <a:p>
            <a:pPr algn="just"/>
            <a:r>
              <a:rPr lang="en-IN" dirty="0" smtClean="0"/>
              <a:t>In </a:t>
            </a:r>
            <a:r>
              <a:rPr lang="en-IN" dirty="0"/>
              <a:t>Passive mode, we neglect our rights and the needs of others are given preference. In assertive mode we satisfy our own needs and that of others. In aggressive mode, we neglect the rights of others and only our own needs are given preference.</a:t>
            </a:r>
          </a:p>
          <a:p>
            <a:pPr marL="0" indent="0" algn="just">
              <a:buNone/>
            </a:pPr>
            <a:r>
              <a:rPr lang="en-IN" b="1" dirty="0"/>
              <a:t> </a:t>
            </a:r>
            <a:endParaRPr lang="en-IN" dirty="0"/>
          </a:p>
          <a:p>
            <a:endParaRPr lang="en-IN" dirty="0"/>
          </a:p>
        </p:txBody>
      </p:sp>
    </p:spTree>
    <p:extLst>
      <p:ext uri="{BB962C8B-B14F-4D97-AF65-F5344CB8AC3E}">
        <p14:creationId xmlns:p14="http://schemas.microsoft.com/office/powerpoint/2010/main" val="3476725481"/>
      </p:ext>
    </p:extLst>
  </p:cSld>
  <p:clrMapOvr>
    <a:masterClrMapping/>
  </p:clrMapOvr>
  <p:transition spd="slow">
    <p:pul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838200"/>
          </a:xfrm>
        </p:spPr>
        <p:txBody>
          <a:bodyPr>
            <a:normAutofit/>
          </a:bodyPr>
          <a:lstStyle/>
          <a:p>
            <a:pPr algn="ctr"/>
            <a:r>
              <a:rPr lang="en-IN" sz="4000" dirty="0" smtClean="0"/>
              <a:t>Assertiveness   Contd.</a:t>
            </a:r>
            <a:endParaRPr lang="en-IN" sz="4000" dirty="0"/>
          </a:p>
        </p:txBody>
      </p:sp>
      <p:sp>
        <p:nvSpPr>
          <p:cNvPr id="3" name="Content Placeholder 2"/>
          <p:cNvSpPr>
            <a:spLocks noGrp="1"/>
          </p:cNvSpPr>
          <p:nvPr>
            <p:ph idx="1"/>
          </p:nvPr>
        </p:nvSpPr>
        <p:spPr>
          <a:xfrm>
            <a:off x="457200" y="1676400"/>
            <a:ext cx="8183880" cy="4187952"/>
          </a:xfrm>
        </p:spPr>
        <p:txBody>
          <a:bodyPr>
            <a:normAutofit/>
          </a:bodyPr>
          <a:lstStyle/>
          <a:p>
            <a:pPr algn="just"/>
            <a:r>
              <a:rPr lang="en-IN" dirty="0"/>
              <a:t>Proper non-verbal communication techniques should be used to remain assertive. It is a skill to criticize others assertively and also respond assertively to criticism. To say “No” assertiveness is one of the options. Some factors keep us away from being assertive. Assertiveness may not be always possible in our real life.</a:t>
            </a:r>
          </a:p>
        </p:txBody>
      </p:sp>
    </p:spTree>
    <p:extLst>
      <p:ext uri="{BB962C8B-B14F-4D97-AF65-F5344CB8AC3E}">
        <p14:creationId xmlns:p14="http://schemas.microsoft.com/office/powerpoint/2010/main" val="3491578086"/>
      </p:ext>
    </p:extLst>
  </p:cSld>
  <p:clrMapOvr>
    <a:masterClrMapping/>
  </p:clrMapOvr>
  <p:transition spd="slow">
    <p:pull/>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Autofit/>
          </a:bodyPr>
          <a:lstStyle/>
          <a:p>
            <a:pPr algn="ctr"/>
            <a:r>
              <a:rPr lang="en-IN" sz="5400" b="1" dirty="0"/>
              <a:t>Leadership skill</a:t>
            </a:r>
            <a:endParaRPr lang="en-IN" sz="5400" dirty="0"/>
          </a:p>
        </p:txBody>
      </p:sp>
      <p:sp>
        <p:nvSpPr>
          <p:cNvPr id="3" name="Content Placeholder 2"/>
          <p:cNvSpPr>
            <a:spLocks noGrp="1"/>
          </p:cNvSpPr>
          <p:nvPr>
            <p:ph idx="1"/>
          </p:nvPr>
        </p:nvSpPr>
        <p:spPr>
          <a:xfrm>
            <a:off x="457200" y="1295400"/>
            <a:ext cx="8183880" cy="4568952"/>
          </a:xfrm>
        </p:spPr>
        <p:txBody>
          <a:bodyPr>
            <a:normAutofit/>
          </a:bodyPr>
          <a:lstStyle/>
          <a:p>
            <a:r>
              <a:rPr lang="en-IN" dirty="0"/>
              <a:t>Some are born leaders.</a:t>
            </a:r>
          </a:p>
          <a:p>
            <a:r>
              <a:rPr lang="en-IN" dirty="0"/>
              <a:t>Everyone has the potential to become a leader</a:t>
            </a:r>
          </a:p>
          <a:p>
            <a:pPr algn="just"/>
            <a:r>
              <a:rPr lang="en-IN" dirty="0"/>
              <a:t>Leadership skills can be acquired through mastering other skills like decision making, getting along with others, self-awareness, emotional management, conflict resolution, negotiation etc. </a:t>
            </a:r>
            <a:endParaRPr lang="en-IN" dirty="0" smtClean="0"/>
          </a:p>
          <a:p>
            <a:r>
              <a:rPr lang="en-IN" dirty="0" smtClean="0"/>
              <a:t>self-confidence</a:t>
            </a:r>
            <a:endParaRPr lang="en-IN" dirty="0"/>
          </a:p>
        </p:txBody>
      </p:sp>
    </p:spTree>
    <p:extLst>
      <p:ext uri="{BB962C8B-B14F-4D97-AF65-F5344CB8AC3E}">
        <p14:creationId xmlns:p14="http://schemas.microsoft.com/office/powerpoint/2010/main" val="4204933590"/>
      </p:ext>
    </p:extLst>
  </p:cSld>
  <p:clrMapOvr>
    <a:masterClrMapping/>
  </p:clrMapOvr>
  <p:transition spd="slow">
    <p:pul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838200"/>
          </a:xfrm>
        </p:spPr>
        <p:txBody>
          <a:bodyPr/>
          <a:lstStyle/>
          <a:p>
            <a:r>
              <a:rPr lang="en-IN" dirty="0"/>
              <a:t>Leadership </a:t>
            </a:r>
            <a:r>
              <a:rPr lang="en-IN" dirty="0" smtClean="0"/>
              <a:t>skill  Contd.</a:t>
            </a:r>
            <a:endParaRPr lang="en-IN" dirty="0"/>
          </a:p>
        </p:txBody>
      </p:sp>
      <p:sp>
        <p:nvSpPr>
          <p:cNvPr id="3" name="Content Placeholder 2"/>
          <p:cNvSpPr>
            <a:spLocks noGrp="1"/>
          </p:cNvSpPr>
          <p:nvPr>
            <p:ph idx="1"/>
          </p:nvPr>
        </p:nvSpPr>
        <p:spPr>
          <a:xfrm>
            <a:off x="457200" y="1447800"/>
            <a:ext cx="8183880" cy="4416552"/>
          </a:xfrm>
        </p:spPr>
        <p:txBody>
          <a:bodyPr/>
          <a:lstStyle/>
          <a:p>
            <a:r>
              <a:rPr lang="en-IN" sz="3600" dirty="0"/>
              <a:t>Leadership styles of adolescents may differ from that of adults.  </a:t>
            </a:r>
          </a:p>
          <a:p>
            <a:r>
              <a:rPr lang="en-IN" sz="3600" dirty="0" smtClean="0"/>
              <a:t>Different </a:t>
            </a:r>
            <a:r>
              <a:rPr lang="en-IN" sz="3600" dirty="0"/>
              <a:t>types of situations require different leaders. </a:t>
            </a:r>
            <a:endParaRPr lang="en-IN" sz="3600" dirty="0" smtClean="0"/>
          </a:p>
          <a:p>
            <a:r>
              <a:rPr lang="en-IN" sz="3600" dirty="0"/>
              <a:t>A leader at a particular situation may not be a leader at all times. </a:t>
            </a:r>
          </a:p>
          <a:p>
            <a:pPr marL="0" indent="0">
              <a:buNone/>
            </a:pPr>
            <a:r>
              <a:rPr lang="en-IN" sz="3600" b="1" dirty="0"/>
              <a:t> </a:t>
            </a:r>
            <a:endParaRPr lang="en-IN" sz="3600" dirty="0"/>
          </a:p>
          <a:p>
            <a:endParaRPr lang="en-IN" dirty="0"/>
          </a:p>
        </p:txBody>
      </p:sp>
    </p:spTree>
    <p:extLst>
      <p:ext uri="{BB962C8B-B14F-4D97-AF65-F5344CB8AC3E}">
        <p14:creationId xmlns:p14="http://schemas.microsoft.com/office/powerpoint/2010/main" val="934282166"/>
      </p:ext>
    </p:extLst>
  </p:cSld>
  <p:clrMapOvr>
    <a:masterClrMapping/>
  </p:clrMapOvr>
  <p:transition spd="slow">
    <p:pul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838200"/>
          </a:xfrm>
        </p:spPr>
        <p:txBody>
          <a:bodyPr>
            <a:normAutofit/>
          </a:bodyPr>
          <a:lstStyle/>
          <a:p>
            <a:pPr algn="ctr"/>
            <a:r>
              <a:rPr lang="en-IN" sz="4000" b="1" dirty="0"/>
              <a:t>Peer group association skill</a:t>
            </a:r>
            <a:endParaRPr lang="en-IN" sz="4000" dirty="0"/>
          </a:p>
        </p:txBody>
      </p:sp>
      <p:sp>
        <p:nvSpPr>
          <p:cNvPr id="3" name="Content Placeholder 2"/>
          <p:cNvSpPr>
            <a:spLocks noGrp="1"/>
          </p:cNvSpPr>
          <p:nvPr>
            <p:ph idx="1"/>
          </p:nvPr>
        </p:nvSpPr>
        <p:spPr>
          <a:xfrm>
            <a:off x="457200" y="1295400"/>
            <a:ext cx="8183880" cy="4568952"/>
          </a:xfrm>
        </p:spPr>
        <p:txBody>
          <a:bodyPr>
            <a:normAutofit lnSpcReduction="10000"/>
          </a:bodyPr>
          <a:lstStyle/>
          <a:p>
            <a:r>
              <a:rPr lang="en-IN" dirty="0"/>
              <a:t>A peer group is a primary social group of people who have similar interest, background, age etc</a:t>
            </a:r>
            <a:r>
              <a:rPr lang="en-IN" dirty="0" smtClean="0"/>
              <a:t>.</a:t>
            </a:r>
          </a:p>
          <a:p>
            <a:r>
              <a:rPr lang="en-IN" dirty="0"/>
              <a:t>Peer group had an important influence on adolescent’s </a:t>
            </a:r>
            <a:r>
              <a:rPr lang="en-IN" dirty="0" smtClean="0"/>
              <a:t>life</a:t>
            </a:r>
          </a:p>
          <a:p>
            <a:r>
              <a:rPr lang="en-IN" dirty="0"/>
              <a:t>influenced more by the morale of his peer </a:t>
            </a:r>
            <a:r>
              <a:rPr lang="en-IN" dirty="0" smtClean="0"/>
              <a:t>group</a:t>
            </a:r>
          </a:p>
          <a:p>
            <a:r>
              <a:rPr lang="en-IN" dirty="0"/>
              <a:t>one move from dependence to independence </a:t>
            </a:r>
          </a:p>
          <a:p>
            <a:r>
              <a:rPr lang="en-IN" dirty="0"/>
              <a:t>gives him a sense of </a:t>
            </a:r>
            <a:r>
              <a:rPr lang="en-IN" dirty="0" smtClean="0"/>
              <a:t>security</a:t>
            </a:r>
          </a:p>
          <a:p>
            <a:r>
              <a:rPr lang="en-IN" dirty="0" smtClean="0"/>
              <a:t>safely </a:t>
            </a:r>
            <a:r>
              <a:rPr lang="en-IN" dirty="0"/>
              <a:t>share his problems </a:t>
            </a:r>
          </a:p>
          <a:p>
            <a:endParaRPr lang="en-IN" dirty="0" smtClean="0"/>
          </a:p>
          <a:p>
            <a:endParaRPr lang="en-IN" dirty="0"/>
          </a:p>
          <a:p>
            <a:endParaRPr lang="en-IN" dirty="0"/>
          </a:p>
        </p:txBody>
      </p:sp>
    </p:spTree>
    <p:extLst>
      <p:ext uri="{BB962C8B-B14F-4D97-AF65-F5344CB8AC3E}">
        <p14:creationId xmlns:p14="http://schemas.microsoft.com/office/powerpoint/2010/main" val="2790886840"/>
      </p:ext>
    </p:extLst>
  </p:cSld>
  <p:clrMapOvr>
    <a:masterClrMapping/>
  </p:clrMapOvr>
  <p:transition spd="slow">
    <p:pul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Autofit/>
          </a:bodyPr>
          <a:lstStyle/>
          <a:p>
            <a:pPr algn="ctr"/>
            <a:r>
              <a:rPr lang="en-IN" sz="5400" dirty="0"/>
              <a:t>Peer group </a:t>
            </a:r>
            <a:r>
              <a:rPr lang="en-IN" sz="5400" dirty="0" smtClean="0"/>
              <a:t>conflicts</a:t>
            </a:r>
            <a:endParaRPr lang="en-IN" sz="5400" dirty="0"/>
          </a:p>
        </p:txBody>
      </p:sp>
      <p:sp>
        <p:nvSpPr>
          <p:cNvPr id="3" name="Content Placeholder 2"/>
          <p:cNvSpPr>
            <a:spLocks noGrp="1"/>
          </p:cNvSpPr>
          <p:nvPr>
            <p:ph idx="1"/>
          </p:nvPr>
        </p:nvSpPr>
        <p:spPr>
          <a:xfrm>
            <a:off x="457200" y="1219200"/>
            <a:ext cx="8183880" cy="4645152"/>
          </a:xfrm>
        </p:spPr>
        <p:txBody>
          <a:bodyPr>
            <a:normAutofit/>
          </a:bodyPr>
          <a:lstStyle/>
          <a:p>
            <a:pPr algn="just"/>
            <a:r>
              <a:rPr lang="en-IN" sz="3200" dirty="0" smtClean="0"/>
              <a:t>natural </a:t>
            </a:r>
            <a:r>
              <a:rPr lang="en-IN" sz="3200" dirty="0"/>
              <a:t>to have conflicts among adolescents and it contributes to their </a:t>
            </a:r>
            <a:r>
              <a:rPr lang="en-IN" sz="3200" dirty="0" smtClean="0"/>
              <a:t>development </a:t>
            </a:r>
          </a:p>
          <a:p>
            <a:pPr algn="just"/>
            <a:r>
              <a:rPr lang="en-IN" sz="3200" dirty="0"/>
              <a:t>taught to resolve these conflicts without moving into aggressive and destructive </a:t>
            </a:r>
            <a:r>
              <a:rPr lang="en-IN" sz="3200" dirty="0" smtClean="0"/>
              <a:t>behaviours</a:t>
            </a:r>
          </a:p>
          <a:p>
            <a:pPr algn="just"/>
            <a:r>
              <a:rPr lang="en-IN" sz="3200" dirty="0" smtClean="0"/>
              <a:t>they </a:t>
            </a:r>
            <a:r>
              <a:rPr lang="en-IN" sz="3200" dirty="0"/>
              <a:t>find their own solutions for the conflicts in the absence of the adults.</a:t>
            </a:r>
          </a:p>
        </p:txBody>
      </p:sp>
    </p:spTree>
    <p:extLst>
      <p:ext uri="{BB962C8B-B14F-4D97-AF65-F5344CB8AC3E}">
        <p14:creationId xmlns:p14="http://schemas.microsoft.com/office/powerpoint/2010/main" val="10243542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762000"/>
          </a:xfrm>
        </p:spPr>
        <p:txBody>
          <a:bodyPr/>
          <a:lstStyle/>
          <a:p>
            <a:pPr algn="ctr"/>
            <a:r>
              <a:rPr lang="en-IN" dirty="0" smtClean="0"/>
              <a:t>Peer group conflicts     Contd.</a:t>
            </a:r>
            <a:endParaRPr lang="en-IN" dirty="0"/>
          </a:p>
        </p:txBody>
      </p:sp>
      <p:sp>
        <p:nvSpPr>
          <p:cNvPr id="3" name="Content Placeholder 2"/>
          <p:cNvSpPr>
            <a:spLocks noGrp="1"/>
          </p:cNvSpPr>
          <p:nvPr>
            <p:ph idx="1"/>
          </p:nvPr>
        </p:nvSpPr>
        <p:spPr>
          <a:xfrm>
            <a:off x="457200" y="1143000"/>
            <a:ext cx="8183880" cy="4721352"/>
          </a:xfrm>
        </p:spPr>
        <p:txBody>
          <a:bodyPr>
            <a:normAutofit/>
          </a:bodyPr>
          <a:lstStyle/>
          <a:p>
            <a:pPr algn="just"/>
            <a:r>
              <a:rPr lang="en-IN" sz="2400" dirty="0"/>
              <a:t>Peer group conflict can be defined as the disagreement or hostility between peer groups</a:t>
            </a:r>
            <a:r>
              <a:rPr lang="en-IN" sz="2400" dirty="0" smtClean="0"/>
              <a:t>.</a:t>
            </a:r>
          </a:p>
          <a:p>
            <a:pPr marL="0" indent="0" algn="just">
              <a:buNone/>
            </a:pPr>
            <a:endParaRPr lang="en-IN" sz="2400" dirty="0" smtClean="0"/>
          </a:p>
          <a:p>
            <a:pPr algn="just"/>
            <a:r>
              <a:rPr lang="en-IN" sz="2400" dirty="0"/>
              <a:t>Lack of social </a:t>
            </a:r>
            <a:r>
              <a:rPr lang="en-IN" sz="2400" dirty="0" smtClean="0"/>
              <a:t>skills such as problem </a:t>
            </a:r>
            <a:r>
              <a:rPr lang="en-IN" sz="2400" dirty="0"/>
              <a:t>solving skills, conflicts resolution skills and negotiation </a:t>
            </a:r>
            <a:r>
              <a:rPr lang="en-IN" sz="2400" dirty="0" smtClean="0"/>
              <a:t>skills. </a:t>
            </a:r>
          </a:p>
          <a:p>
            <a:pPr algn="just"/>
            <a:r>
              <a:rPr lang="en-IN" sz="2400" dirty="0" smtClean="0"/>
              <a:t>Lack </a:t>
            </a:r>
            <a:r>
              <a:rPr lang="en-IN" sz="2400" dirty="0"/>
              <a:t>of impulse </a:t>
            </a:r>
            <a:r>
              <a:rPr lang="en-IN" sz="2400" dirty="0" smtClean="0"/>
              <a:t>control. </a:t>
            </a:r>
          </a:p>
          <a:p>
            <a:pPr algn="just"/>
            <a:r>
              <a:rPr lang="en-IN" sz="2400" dirty="0" smtClean="0"/>
              <a:t>Practicing </a:t>
            </a:r>
            <a:r>
              <a:rPr lang="en-IN" sz="2400" dirty="0"/>
              <a:t>delayed gratification, breathing exercise, relaxation exercise etc. can help the adolescents to stop from being aggressive and destructive.</a:t>
            </a:r>
          </a:p>
        </p:txBody>
      </p:sp>
    </p:spTree>
    <p:extLst>
      <p:ext uri="{BB962C8B-B14F-4D97-AF65-F5344CB8AC3E}">
        <p14:creationId xmlns:p14="http://schemas.microsoft.com/office/powerpoint/2010/main" val="286332624"/>
      </p:ext>
    </p:extLst>
  </p:cSld>
  <p:clrMapOvr>
    <a:masterClrMapping/>
  </p:clrMapOvr>
  <p:transition spd="slow">
    <p:pull/>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a:xfrm>
            <a:off x="502920" y="530352"/>
            <a:ext cx="8183880" cy="5184648"/>
          </a:xfrm>
        </p:spPr>
        <p:txBody>
          <a:bodyPr>
            <a:normAutofit lnSpcReduction="10000"/>
          </a:bodyPr>
          <a:lstStyle/>
          <a:p>
            <a:pPr marL="0" indent="0" algn="ctr">
              <a:buNone/>
            </a:pPr>
            <a:r>
              <a:rPr lang="en-IN" sz="4000" b="1" dirty="0">
                <a:solidFill>
                  <a:schemeClr val="accent1"/>
                </a:solidFill>
              </a:rPr>
              <a:t>Peer mediation </a:t>
            </a:r>
            <a:r>
              <a:rPr lang="en-IN" sz="4000" b="1" dirty="0" smtClean="0">
                <a:solidFill>
                  <a:schemeClr val="accent1"/>
                </a:solidFill>
              </a:rPr>
              <a:t>programme</a:t>
            </a:r>
          </a:p>
          <a:p>
            <a:r>
              <a:rPr lang="en-IN" dirty="0"/>
              <a:t>Negotiation is a tool to resolve </a:t>
            </a:r>
            <a:r>
              <a:rPr lang="en-IN" dirty="0" smtClean="0"/>
              <a:t>conflict</a:t>
            </a:r>
          </a:p>
          <a:p>
            <a:r>
              <a:rPr lang="en-IN" dirty="0" smtClean="0"/>
              <a:t>a </a:t>
            </a:r>
            <a:r>
              <a:rPr lang="en-IN" dirty="0"/>
              <a:t>negotiation team should be set up from both conflicting </a:t>
            </a:r>
            <a:r>
              <a:rPr lang="en-IN" dirty="0" smtClean="0"/>
              <a:t>groups</a:t>
            </a:r>
          </a:p>
          <a:p>
            <a:r>
              <a:rPr lang="en-IN" dirty="0"/>
              <a:t>peer mediation process involves 5 steps</a:t>
            </a:r>
          </a:p>
          <a:p>
            <a:endParaRPr lang="en-IN" dirty="0" smtClean="0"/>
          </a:p>
          <a:p>
            <a:r>
              <a:rPr lang="en-IN" dirty="0"/>
              <a:t>(1) </a:t>
            </a:r>
            <a:r>
              <a:rPr lang="en-IN" dirty="0" smtClean="0"/>
              <a:t>Preparation</a:t>
            </a:r>
            <a:endParaRPr lang="en-IN" dirty="0"/>
          </a:p>
          <a:p>
            <a:r>
              <a:rPr lang="en-IN" dirty="0"/>
              <a:t>(2) Discussion </a:t>
            </a:r>
          </a:p>
          <a:p>
            <a:r>
              <a:rPr lang="en-IN" dirty="0"/>
              <a:t>(3) Clarifying the goals </a:t>
            </a:r>
          </a:p>
          <a:p>
            <a:r>
              <a:rPr lang="en-IN" dirty="0"/>
              <a:t>(4) Negotiation </a:t>
            </a:r>
          </a:p>
          <a:p>
            <a:r>
              <a:rPr lang="en-IN" dirty="0"/>
              <a:t>(5) Final agreement </a:t>
            </a:r>
          </a:p>
          <a:p>
            <a:endParaRPr lang="en-IN" dirty="0"/>
          </a:p>
        </p:txBody>
      </p:sp>
    </p:spTree>
    <p:extLst>
      <p:ext uri="{BB962C8B-B14F-4D97-AF65-F5344CB8AC3E}">
        <p14:creationId xmlns:p14="http://schemas.microsoft.com/office/powerpoint/2010/main" val="3530081591"/>
      </p:ext>
    </p:extLst>
  </p:cSld>
  <p:clrMapOvr>
    <a:masterClrMapping/>
  </p:clrMapOvr>
  <p:transition spd="slow">
    <p:pul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fontScale="90000"/>
          </a:bodyPr>
          <a:lstStyle/>
          <a:p>
            <a:pPr algn="ctr"/>
            <a:r>
              <a:rPr lang="en-IN" dirty="0" smtClean="0"/>
              <a:t>Role </a:t>
            </a:r>
            <a:r>
              <a:rPr lang="en-IN" dirty="0"/>
              <a:t>of the teachers and other adults </a:t>
            </a:r>
            <a:r>
              <a:rPr lang="en-IN" dirty="0" smtClean="0"/>
              <a:t>in peer mediation</a:t>
            </a:r>
            <a:endParaRPr lang="en-IN" dirty="0"/>
          </a:p>
        </p:txBody>
      </p:sp>
      <p:sp>
        <p:nvSpPr>
          <p:cNvPr id="3" name="Content Placeholder 2"/>
          <p:cNvSpPr>
            <a:spLocks noGrp="1"/>
          </p:cNvSpPr>
          <p:nvPr>
            <p:ph idx="1"/>
          </p:nvPr>
        </p:nvSpPr>
        <p:spPr>
          <a:xfrm>
            <a:off x="457200" y="1676400"/>
            <a:ext cx="8183880" cy="4187952"/>
          </a:xfrm>
        </p:spPr>
        <p:txBody>
          <a:bodyPr>
            <a:normAutofit/>
          </a:bodyPr>
          <a:lstStyle/>
          <a:p>
            <a:pPr algn="just"/>
            <a:r>
              <a:rPr lang="en-IN" dirty="0"/>
              <a:t>should be minimal</a:t>
            </a:r>
          </a:p>
          <a:p>
            <a:pPr algn="just"/>
            <a:r>
              <a:rPr lang="en-IN" dirty="0"/>
              <a:t>define the behavioural expectations from both conflicting groups </a:t>
            </a:r>
          </a:p>
          <a:p>
            <a:pPr algn="just"/>
            <a:r>
              <a:rPr lang="en-IN" dirty="0"/>
              <a:t>to avoid any unwanted aggressive behaviour outcomes</a:t>
            </a:r>
          </a:p>
          <a:p>
            <a:pPr algn="just"/>
            <a:r>
              <a:rPr lang="en-IN" dirty="0"/>
              <a:t>may put forward a few alternate solutions </a:t>
            </a:r>
          </a:p>
          <a:p>
            <a:pPr algn="just"/>
            <a:r>
              <a:rPr lang="en-IN" dirty="0"/>
              <a:t>Better not to intervene in their decision making process. </a:t>
            </a:r>
          </a:p>
        </p:txBody>
      </p:sp>
    </p:spTree>
    <p:extLst>
      <p:ext uri="{BB962C8B-B14F-4D97-AF65-F5344CB8AC3E}">
        <p14:creationId xmlns:p14="http://schemas.microsoft.com/office/powerpoint/2010/main" val="570272961"/>
      </p:ext>
    </p:extLst>
  </p:cSld>
  <p:clrMapOvr>
    <a:masterClrMapping/>
  </p:clrMapOvr>
  <p:transition spd="slow">
    <p:pul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85800"/>
          </a:xfrm>
        </p:spPr>
        <p:txBody>
          <a:bodyPr>
            <a:noAutofit/>
          </a:bodyPr>
          <a:lstStyle/>
          <a:p>
            <a:pPr algn="ctr"/>
            <a:r>
              <a:rPr lang="en-IN" sz="5400" dirty="0"/>
              <a:t>Role of teachers </a:t>
            </a:r>
          </a:p>
        </p:txBody>
      </p:sp>
      <p:sp>
        <p:nvSpPr>
          <p:cNvPr id="3" name="Content Placeholder 2"/>
          <p:cNvSpPr>
            <a:spLocks noGrp="1"/>
          </p:cNvSpPr>
          <p:nvPr>
            <p:ph idx="1"/>
          </p:nvPr>
        </p:nvSpPr>
        <p:spPr>
          <a:xfrm>
            <a:off x="457200" y="1143000"/>
            <a:ext cx="8183880" cy="4721352"/>
          </a:xfrm>
        </p:spPr>
        <p:txBody>
          <a:bodyPr>
            <a:normAutofit lnSpcReduction="10000"/>
          </a:bodyPr>
          <a:lstStyle/>
          <a:p>
            <a:pPr algn="just"/>
            <a:r>
              <a:rPr lang="en-IN" dirty="0"/>
              <a:t>channel the energy of the group into constructive </a:t>
            </a:r>
            <a:r>
              <a:rPr lang="en-IN" dirty="0" smtClean="0"/>
              <a:t>purpose</a:t>
            </a:r>
          </a:p>
          <a:p>
            <a:pPr algn="just"/>
            <a:r>
              <a:rPr lang="en-IN" dirty="0"/>
              <a:t>allow the students to make their own groups </a:t>
            </a:r>
            <a:endParaRPr lang="en-IN" dirty="0" smtClean="0"/>
          </a:p>
          <a:p>
            <a:pPr algn="just"/>
            <a:r>
              <a:rPr lang="en-IN" dirty="0"/>
              <a:t>Give each peer group some constructive </a:t>
            </a:r>
            <a:r>
              <a:rPr lang="en-IN" dirty="0" smtClean="0"/>
              <a:t>tasks</a:t>
            </a:r>
          </a:p>
          <a:p>
            <a:pPr algn="just"/>
            <a:r>
              <a:rPr lang="en-IN" dirty="0"/>
              <a:t>While resolving peer group </a:t>
            </a:r>
            <a:r>
              <a:rPr lang="en-IN" dirty="0" smtClean="0"/>
              <a:t>conflicts, the </a:t>
            </a:r>
            <a:r>
              <a:rPr lang="en-IN" dirty="0"/>
              <a:t>final decision should be theirs</a:t>
            </a:r>
          </a:p>
          <a:p>
            <a:pPr algn="just"/>
            <a:r>
              <a:rPr lang="en-IN" dirty="0"/>
              <a:t>love to challenge the authority and thereby want to show their </a:t>
            </a:r>
            <a:r>
              <a:rPr lang="en-IN" dirty="0" smtClean="0"/>
              <a:t>courage.</a:t>
            </a:r>
            <a:r>
              <a:rPr lang="en-IN" dirty="0"/>
              <a:t> So don’t overreact to the provocations</a:t>
            </a:r>
          </a:p>
        </p:txBody>
      </p:sp>
    </p:spTree>
    <p:extLst>
      <p:ext uri="{BB962C8B-B14F-4D97-AF65-F5344CB8AC3E}">
        <p14:creationId xmlns:p14="http://schemas.microsoft.com/office/powerpoint/2010/main" val="1849929518"/>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05800" cy="762000"/>
          </a:xfrm>
        </p:spPr>
        <p:txBody>
          <a:bodyPr>
            <a:normAutofit/>
          </a:bodyPr>
          <a:lstStyle/>
          <a:p>
            <a:pPr algn="ctr"/>
            <a:r>
              <a:rPr lang="en-IN" sz="4000" i="1" u="sng" dirty="0"/>
              <a:t>Physical changes</a:t>
            </a:r>
          </a:p>
        </p:txBody>
      </p:sp>
      <p:sp>
        <p:nvSpPr>
          <p:cNvPr id="3" name="Content Placeholder 2"/>
          <p:cNvSpPr>
            <a:spLocks noGrp="1"/>
          </p:cNvSpPr>
          <p:nvPr>
            <p:ph idx="1"/>
          </p:nvPr>
        </p:nvSpPr>
        <p:spPr>
          <a:xfrm>
            <a:off x="457200" y="1295400"/>
            <a:ext cx="8153400" cy="4572000"/>
          </a:xfrm>
        </p:spPr>
        <p:txBody>
          <a:bodyPr>
            <a:normAutofit/>
          </a:bodyPr>
          <a:lstStyle/>
          <a:p>
            <a:r>
              <a:rPr lang="en-IN" sz="3200" i="1" dirty="0">
                <a:solidFill>
                  <a:srgbClr val="C00000"/>
                </a:solidFill>
              </a:rPr>
              <a:t>C</a:t>
            </a:r>
            <a:r>
              <a:rPr lang="en-IN" sz="3200" i="1" dirty="0" smtClean="0">
                <a:solidFill>
                  <a:srgbClr val="C00000"/>
                </a:solidFill>
              </a:rPr>
              <a:t>hange </a:t>
            </a:r>
            <a:r>
              <a:rPr lang="en-IN" sz="3200" i="1" dirty="0">
                <a:solidFill>
                  <a:srgbClr val="C00000"/>
                </a:solidFill>
              </a:rPr>
              <a:t>in body proportion</a:t>
            </a:r>
            <a:r>
              <a:rPr lang="en-IN" sz="3200" i="1" dirty="0" smtClean="0">
                <a:solidFill>
                  <a:srgbClr val="C00000"/>
                </a:solidFill>
              </a:rPr>
              <a:t>.</a:t>
            </a:r>
          </a:p>
          <a:p>
            <a:r>
              <a:rPr lang="en-IN" sz="3200" i="1" dirty="0">
                <a:solidFill>
                  <a:schemeClr val="accent4">
                    <a:lumMod val="75000"/>
                  </a:schemeClr>
                </a:solidFill>
              </a:rPr>
              <a:t>P</a:t>
            </a:r>
            <a:r>
              <a:rPr lang="en-IN" sz="3200" i="1" dirty="0" smtClean="0">
                <a:solidFill>
                  <a:schemeClr val="accent4">
                    <a:lumMod val="75000"/>
                  </a:schemeClr>
                </a:solidFill>
              </a:rPr>
              <a:t>rimary </a:t>
            </a:r>
            <a:r>
              <a:rPr lang="en-IN" sz="3200" i="1" dirty="0">
                <a:solidFill>
                  <a:schemeClr val="accent4">
                    <a:lumMod val="75000"/>
                  </a:schemeClr>
                </a:solidFill>
              </a:rPr>
              <a:t>sex characteristics and the secondary sex characteristics </a:t>
            </a:r>
            <a:endParaRPr lang="en-IN" sz="3200" i="1" dirty="0" smtClean="0">
              <a:solidFill>
                <a:schemeClr val="accent4">
                  <a:lumMod val="75000"/>
                </a:schemeClr>
              </a:solidFill>
            </a:endParaRPr>
          </a:p>
          <a:p>
            <a:r>
              <a:rPr lang="en-IN" sz="3200" i="1" dirty="0">
                <a:solidFill>
                  <a:srgbClr val="002060"/>
                </a:solidFill>
              </a:rPr>
              <a:t>I</a:t>
            </a:r>
            <a:r>
              <a:rPr lang="en-IN" sz="3200" i="1" dirty="0" smtClean="0">
                <a:solidFill>
                  <a:srgbClr val="002060"/>
                </a:solidFill>
              </a:rPr>
              <a:t>n </a:t>
            </a:r>
            <a:r>
              <a:rPr lang="en-IN" sz="3200" i="1" dirty="0">
                <a:solidFill>
                  <a:srgbClr val="002060"/>
                </a:solidFill>
              </a:rPr>
              <a:t>boys nocturnal emission </a:t>
            </a:r>
          </a:p>
          <a:p>
            <a:r>
              <a:rPr lang="en-IN" sz="3200" i="1" dirty="0" smtClean="0">
                <a:solidFill>
                  <a:srgbClr val="C00000"/>
                </a:solidFill>
              </a:rPr>
              <a:t>In girls menstrual </a:t>
            </a:r>
            <a:r>
              <a:rPr lang="en-IN" sz="3200" i="1" dirty="0">
                <a:solidFill>
                  <a:srgbClr val="C00000"/>
                </a:solidFill>
              </a:rPr>
              <a:t>cycle </a:t>
            </a:r>
          </a:p>
          <a:p>
            <a:r>
              <a:rPr lang="en-IN" sz="3200" i="1" dirty="0"/>
              <a:t>G</a:t>
            </a:r>
            <a:r>
              <a:rPr lang="en-IN" sz="3200" i="1" dirty="0" smtClean="0"/>
              <a:t>rowth </a:t>
            </a:r>
            <a:r>
              <a:rPr lang="en-IN" sz="3200" i="1" dirty="0"/>
              <a:t>of pubic hair. </a:t>
            </a:r>
            <a:endParaRPr lang="en-IN" sz="3200" i="1" dirty="0" smtClean="0"/>
          </a:p>
          <a:p>
            <a:r>
              <a:rPr lang="en-IN" sz="3200" i="1" dirty="0" smtClean="0">
                <a:solidFill>
                  <a:srgbClr val="7030A0"/>
                </a:solidFill>
              </a:rPr>
              <a:t>Boys </a:t>
            </a:r>
            <a:r>
              <a:rPr lang="en-IN" sz="3200" i="1" dirty="0">
                <a:solidFill>
                  <a:srgbClr val="7030A0"/>
                </a:solidFill>
              </a:rPr>
              <a:t>and girls become increasingly dissimilar in appearance. </a:t>
            </a:r>
          </a:p>
        </p:txBody>
      </p:sp>
    </p:spTree>
    <p:extLst>
      <p:ext uri="{BB962C8B-B14F-4D97-AF65-F5344CB8AC3E}">
        <p14:creationId xmlns:p14="http://schemas.microsoft.com/office/powerpoint/2010/main" val="159043285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rmAutofit/>
          </a:bodyPr>
          <a:lstStyle/>
          <a:p>
            <a:pPr algn="ctr"/>
            <a:r>
              <a:rPr lang="en-IN" sz="4400" dirty="0"/>
              <a:t>Role of teachers </a:t>
            </a:r>
            <a:r>
              <a:rPr lang="en-IN" sz="4400" dirty="0" smtClean="0"/>
              <a:t>   Contd.</a:t>
            </a:r>
            <a:endParaRPr lang="en-IN" sz="4400" dirty="0"/>
          </a:p>
        </p:txBody>
      </p:sp>
      <p:sp>
        <p:nvSpPr>
          <p:cNvPr id="3" name="Content Placeholder 2"/>
          <p:cNvSpPr>
            <a:spLocks noGrp="1"/>
          </p:cNvSpPr>
          <p:nvPr>
            <p:ph idx="1"/>
          </p:nvPr>
        </p:nvSpPr>
        <p:spPr>
          <a:xfrm>
            <a:off x="457200" y="1295400"/>
            <a:ext cx="8183880" cy="4645152"/>
          </a:xfrm>
        </p:spPr>
        <p:txBody>
          <a:bodyPr>
            <a:normAutofit/>
          </a:bodyPr>
          <a:lstStyle/>
          <a:p>
            <a:r>
              <a:rPr lang="en-IN" dirty="0"/>
              <a:t>Make the rules of behaving in the class more specific and clear. </a:t>
            </a:r>
            <a:endParaRPr lang="en-IN" dirty="0" smtClean="0"/>
          </a:p>
          <a:p>
            <a:r>
              <a:rPr lang="en-IN" dirty="0" smtClean="0"/>
              <a:t>Those who </a:t>
            </a:r>
            <a:r>
              <a:rPr lang="en-IN" dirty="0"/>
              <a:t>are involved in disruptive and aggressive behaviour during peer conflict should be made to make a sustained relationship with the teacher. </a:t>
            </a:r>
            <a:endParaRPr lang="en-IN" dirty="0" smtClean="0"/>
          </a:p>
          <a:p>
            <a:r>
              <a:rPr lang="en-IN" dirty="0"/>
              <a:t>Encourage him to participate in pro-social behaviour and praise him for that </a:t>
            </a:r>
          </a:p>
        </p:txBody>
      </p:sp>
    </p:spTree>
    <p:extLst>
      <p:ext uri="{BB962C8B-B14F-4D97-AF65-F5344CB8AC3E}">
        <p14:creationId xmlns:p14="http://schemas.microsoft.com/office/powerpoint/2010/main" val="697449134"/>
      </p:ext>
    </p:extLst>
  </p:cSld>
  <p:clrMapOvr>
    <a:masterClrMapping/>
  </p:clrMapOvr>
  <p:transition spd="slow">
    <p:pull/>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762000"/>
          </a:xfrm>
        </p:spPr>
        <p:txBody>
          <a:bodyPr>
            <a:normAutofit/>
          </a:bodyPr>
          <a:lstStyle/>
          <a:p>
            <a:pPr algn="ctr"/>
            <a:r>
              <a:rPr lang="en-IN" sz="3200" dirty="0"/>
              <a:t>Controlling impulsive behaviour</a:t>
            </a:r>
          </a:p>
        </p:txBody>
      </p:sp>
      <p:sp>
        <p:nvSpPr>
          <p:cNvPr id="3" name="Content Placeholder 2"/>
          <p:cNvSpPr>
            <a:spLocks noGrp="1"/>
          </p:cNvSpPr>
          <p:nvPr>
            <p:ph idx="1"/>
          </p:nvPr>
        </p:nvSpPr>
        <p:spPr>
          <a:xfrm>
            <a:off x="533400" y="1447800"/>
            <a:ext cx="8183880" cy="4492752"/>
          </a:xfrm>
        </p:spPr>
        <p:txBody>
          <a:bodyPr>
            <a:normAutofit/>
          </a:bodyPr>
          <a:lstStyle/>
          <a:p>
            <a:pPr algn="just"/>
            <a:r>
              <a:rPr lang="en-IN" sz="3200" dirty="0"/>
              <a:t>Impulsive behaviours are the behaviours that one display without proper prior thinking and with a lack of thinking about the consequences of their actions. There are still others who even knowing the consequences will act impulsively. It is just a sudden response.</a:t>
            </a:r>
          </a:p>
        </p:txBody>
      </p:sp>
    </p:spTree>
    <p:extLst>
      <p:ext uri="{BB962C8B-B14F-4D97-AF65-F5344CB8AC3E}">
        <p14:creationId xmlns:p14="http://schemas.microsoft.com/office/powerpoint/2010/main" val="2024639150"/>
      </p:ext>
    </p:extLst>
  </p:cSld>
  <p:clrMapOvr>
    <a:masterClrMapping/>
  </p:clrMapOvr>
  <p:transition spd="slow">
    <p:pull/>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600200"/>
          </a:xfrm>
        </p:spPr>
        <p:txBody>
          <a:bodyPr>
            <a:normAutofit/>
          </a:bodyPr>
          <a:lstStyle/>
          <a:p>
            <a:pPr algn="ctr"/>
            <a:r>
              <a:rPr lang="en-IN" sz="2800" b="1" dirty="0"/>
              <a:t>INTRA PERSONAL SKILLS</a:t>
            </a:r>
            <a:r>
              <a:rPr lang="en-IN" sz="2800" dirty="0"/>
              <a:t/>
            </a:r>
            <a:br>
              <a:rPr lang="en-IN" sz="2800" dirty="0"/>
            </a:br>
            <a:r>
              <a:rPr lang="en-IN" sz="2800" b="1" dirty="0" smtClean="0"/>
              <a:t> </a:t>
            </a:r>
            <a:r>
              <a:rPr lang="en-IN" sz="2800" b="1" dirty="0"/>
              <a:t>Critical </a:t>
            </a:r>
            <a:r>
              <a:rPr lang="en-IN" sz="2800" b="1" dirty="0" smtClean="0"/>
              <a:t>Thinking</a:t>
            </a:r>
            <a:r>
              <a:rPr lang="en-IN" sz="2800" dirty="0" smtClean="0"/>
              <a:t> </a:t>
            </a:r>
            <a:r>
              <a:rPr lang="en-IN" sz="2800" dirty="0"/>
              <a:t/>
            </a:r>
            <a:br>
              <a:rPr lang="en-IN" sz="2800" dirty="0"/>
            </a:br>
            <a:endParaRPr lang="en-IN" sz="2800" dirty="0"/>
          </a:p>
        </p:txBody>
      </p:sp>
      <p:sp>
        <p:nvSpPr>
          <p:cNvPr id="3" name="Content Placeholder 2"/>
          <p:cNvSpPr>
            <a:spLocks noGrp="1"/>
          </p:cNvSpPr>
          <p:nvPr>
            <p:ph idx="1"/>
          </p:nvPr>
        </p:nvSpPr>
        <p:spPr>
          <a:xfrm>
            <a:off x="533400" y="1752600"/>
            <a:ext cx="8183880" cy="4187952"/>
          </a:xfrm>
        </p:spPr>
        <p:txBody>
          <a:bodyPr>
            <a:normAutofit lnSpcReduction="10000"/>
          </a:bodyPr>
          <a:lstStyle/>
          <a:p>
            <a:r>
              <a:rPr lang="en-IN" dirty="0"/>
              <a:t>we don’t think too much before every </a:t>
            </a:r>
            <a:r>
              <a:rPr lang="en-IN" dirty="0" smtClean="0"/>
              <a:t>action</a:t>
            </a:r>
          </a:p>
          <a:p>
            <a:r>
              <a:rPr lang="en-IN" dirty="0"/>
              <a:t>comes as an automatic response to the environmental stimuli. </a:t>
            </a:r>
            <a:endParaRPr lang="en-IN" dirty="0" smtClean="0"/>
          </a:p>
          <a:p>
            <a:r>
              <a:rPr lang="en-IN" dirty="0"/>
              <a:t>we take the suggestion, advice, direction and persuasions of others on the face value and act accordingly </a:t>
            </a:r>
            <a:endParaRPr lang="en-IN" dirty="0" smtClean="0"/>
          </a:p>
          <a:p>
            <a:r>
              <a:rPr lang="en-IN" dirty="0"/>
              <a:t>we believe what was considered to be true in the past as a fact and believe that it will continue to be a fact in the future</a:t>
            </a:r>
          </a:p>
        </p:txBody>
      </p:sp>
    </p:spTree>
    <p:extLst>
      <p:ext uri="{BB962C8B-B14F-4D97-AF65-F5344CB8AC3E}">
        <p14:creationId xmlns:p14="http://schemas.microsoft.com/office/powerpoint/2010/main" val="3129464306"/>
      </p:ext>
    </p:extLst>
  </p:cSld>
  <p:clrMapOvr>
    <a:masterClrMapping/>
  </p:clrMapOvr>
  <p:transition spd="slow">
    <p:pull/>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26680" cy="914400"/>
          </a:xfrm>
        </p:spPr>
        <p:txBody>
          <a:bodyPr/>
          <a:lstStyle/>
          <a:p>
            <a:pPr algn="ctr"/>
            <a:r>
              <a:rPr lang="en-IN" sz="4400" dirty="0" smtClean="0"/>
              <a:t>Critical thinking   </a:t>
            </a:r>
            <a:r>
              <a:rPr lang="en-IN" sz="4400" dirty="0" err="1" smtClean="0"/>
              <a:t>Cotd</a:t>
            </a:r>
            <a:r>
              <a:rPr lang="en-IN" dirty="0" smtClean="0"/>
              <a:t>.</a:t>
            </a:r>
            <a:endParaRPr lang="en-IN" dirty="0"/>
          </a:p>
        </p:txBody>
      </p:sp>
      <p:sp>
        <p:nvSpPr>
          <p:cNvPr id="3" name="Content Placeholder 2"/>
          <p:cNvSpPr>
            <a:spLocks noGrp="1"/>
          </p:cNvSpPr>
          <p:nvPr>
            <p:ph idx="1"/>
          </p:nvPr>
        </p:nvSpPr>
        <p:spPr>
          <a:xfrm>
            <a:off x="457200" y="1295400"/>
            <a:ext cx="8183880" cy="4645152"/>
          </a:xfrm>
        </p:spPr>
        <p:txBody>
          <a:bodyPr>
            <a:normAutofit/>
          </a:bodyPr>
          <a:lstStyle/>
          <a:p>
            <a:pPr algn="just"/>
            <a:r>
              <a:rPr lang="en-IN" dirty="0" smtClean="0"/>
              <a:t>even </a:t>
            </a:r>
            <a:r>
              <a:rPr lang="en-IN" dirty="0"/>
              <a:t>when one becomes an adult, they remain as an obedient child, who simply believes whatever the authority figure or a loved one says. </a:t>
            </a:r>
            <a:endParaRPr lang="en-IN" dirty="0" smtClean="0"/>
          </a:p>
          <a:p>
            <a:pPr algn="just"/>
            <a:r>
              <a:rPr lang="en-IN" dirty="0"/>
              <a:t>can bring changes in our daily life </a:t>
            </a:r>
            <a:endParaRPr lang="en-IN" dirty="0" smtClean="0"/>
          </a:p>
          <a:p>
            <a:pPr algn="just"/>
            <a:r>
              <a:rPr lang="en-IN" dirty="0"/>
              <a:t>Naturally we are not endowed with the ability to think clearly, critically and logically during most of the time. </a:t>
            </a:r>
            <a:endParaRPr lang="en-IN" dirty="0" smtClean="0"/>
          </a:p>
          <a:p>
            <a:pPr algn="just"/>
            <a:r>
              <a:rPr lang="en-IN" dirty="0"/>
              <a:t>Mostly our emotions guide </a:t>
            </a:r>
            <a:r>
              <a:rPr lang="en-IN" dirty="0" smtClean="0"/>
              <a:t>us to decide what is good and bad</a:t>
            </a:r>
          </a:p>
          <a:p>
            <a:endParaRPr lang="en-IN" dirty="0"/>
          </a:p>
        </p:txBody>
      </p:sp>
    </p:spTree>
    <p:extLst>
      <p:ext uri="{BB962C8B-B14F-4D97-AF65-F5344CB8AC3E}">
        <p14:creationId xmlns:p14="http://schemas.microsoft.com/office/powerpoint/2010/main" val="2962310799"/>
      </p:ext>
    </p:extLst>
  </p:cSld>
  <p:clrMapOvr>
    <a:masterClrMapping/>
  </p:clrMapOvr>
  <p:transition spd="slow">
    <p:pull/>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rmAutofit/>
          </a:bodyPr>
          <a:lstStyle/>
          <a:p>
            <a:pPr algn="ctr"/>
            <a:r>
              <a:rPr lang="en-IN" sz="4400" dirty="0"/>
              <a:t>Critical thinking   </a:t>
            </a:r>
            <a:r>
              <a:rPr lang="en-IN" sz="4400" dirty="0" err="1"/>
              <a:t>Cotd</a:t>
            </a:r>
            <a:r>
              <a:rPr lang="en-IN" sz="4400" dirty="0"/>
              <a:t>.</a:t>
            </a:r>
          </a:p>
        </p:txBody>
      </p:sp>
      <p:sp>
        <p:nvSpPr>
          <p:cNvPr id="3" name="Content Placeholder 2"/>
          <p:cNvSpPr>
            <a:spLocks noGrp="1"/>
          </p:cNvSpPr>
          <p:nvPr>
            <p:ph idx="1"/>
          </p:nvPr>
        </p:nvSpPr>
        <p:spPr>
          <a:xfrm>
            <a:off x="457200" y="1219200"/>
            <a:ext cx="8183880" cy="4721352"/>
          </a:xfrm>
        </p:spPr>
        <p:txBody>
          <a:bodyPr/>
          <a:lstStyle/>
          <a:p>
            <a:pPr algn="just"/>
            <a:r>
              <a:rPr lang="en-IN" sz="3200" dirty="0"/>
              <a:t>involves the analysis of facts and forming judgments. It is an appraisal based on the evaluation of available data. It enhances the skill of analysis and forming </a:t>
            </a:r>
            <a:r>
              <a:rPr lang="en-IN" sz="3200" dirty="0" smtClean="0"/>
              <a:t>judgment</a:t>
            </a:r>
          </a:p>
          <a:p>
            <a:pPr algn="just"/>
            <a:endParaRPr lang="en-IN" sz="3200" dirty="0" smtClean="0"/>
          </a:p>
          <a:p>
            <a:pPr algn="just"/>
            <a:r>
              <a:rPr lang="en-IN" sz="3200" dirty="0"/>
              <a:t>helps to question the validity of idea, uses logic rather than accepting what is taught to </a:t>
            </a:r>
            <a:r>
              <a:rPr lang="en-IN" sz="3200" dirty="0" smtClean="0"/>
              <a:t>them</a:t>
            </a:r>
          </a:p>
          <a:p>
            <a:endParaRPr lang="en-IN" dirty="0"/>
          </a:p>
        </p:txBody>
      </p:sp>
    </p:spTree>
    <p:extLst>
      <p:ext uri="{BB962C8B-B14F-4D97-AF65-F5344CB8AC3E}">
        <p14:creationId xmlns:p14="http://schemas.microsoft.com/office/powerpoint/2010/main" val="2251703083"/>
      </p:ext>
    </p:extLst>
  </p:cSld>
  <p:clrMapOvr>
    <a:masterClrMapping/>
  </p:clrMapOvr>
  <p:transition spd="slow">
    <p:pull/>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85800"/>
          </a:xfrm>
        </p:spPr>
        <p:txBody>
          <a:bodyPr>
            <a:noAutofit/>
          </a:bodyPr>
          <a:lstStyle/>
          <a:p>
            <a:pPr algn="ctr"/>
            <a:r>
              <a:rPr lang="en-IN" sz="4800" dirty="0"/>
              <a:t>Creative thinking </a:t>
            </a:r>
          </a:p>
        </p:txBody>
      </p:sp>
      <p:sp>
        <p:nvSpPr>
          <p:cNvPr id="3" name="Content Placeholder 2"/>
          <p:cNvSpPr>
            <a:spLocks noGrp="1"/>
          </p:cNvSpPr>
          <p:nvPr>
            <p:ph idx="1"/>
          </p:nvPr>
        </p:nvSpPr>
        <p:spPr>
          <a:xfrm>
            <a:off x="457200" y="1143000"/>
            <a:ext cx="8183880" cy="4721352"/>
          </a:xfrm>
        </p:spPr>
        <p:txBody>
          <a:bodyPr>
            <a:normAutofit fontScale="85000" lnSpcReduction="10000"/>
          </a:bodyPr>
          <a:lstStyle/>
          <a:p>
            <a:pPr algn="just"/>
            <a:r>
              <a:rPr lang="en-IN" dirty="0"/>
              <a:t>Creative thinking is a way of looking at the problems from a different perspective, that hasn’t been considered </a:t>
            </a:r>
            <a:r>
              <a:rPr lang="en-IN" dirty="0" smtClean="0"/>
              <a:t>conventionally</a:t>
            </a:r>
            <a:r>
              <a:rPr lang="en-IN" dirty="0"/>
              <a:t>. It leads to invent or create something new</a:t>
            </a:r>
            <a:r>
              <a:rPr lang="en-IN" dirty="0" smtClean="0"/>
              <a:t>.</a:t>
            </a:r>
          </a:p>
          <a:p>
            <a:pPr marL="0" indent="0" algn="just">
              <a:buNone/>
            </a:pPr>
            <a:r>
              <a:rPr lang="en-IN" dirty="0" smtClean="0"/>
              <a:t> </a:t>
            </a:r>
          </a:p>
          <a:p>
            <a:pPr marL="0" indent="0" algn="just">
              <a:buNone/>
            </a:pPr>
            <a:r>
              <a:rPr lang="en-IN" b="1" dirty="0"/>
              <a:t>T</a:t>
            </a:r>
            <a:r>
              <a:rPr lang="en-IN" b="1" dirty="0" smtClean="0"/>
              <a:t>actics </a:t>
            </a:r>
            <a:r>
              <a:rPr lang="en-IN" b="1" dirty="0"/>
              <a:t>used to improve creative thinking </a:t>
            </a:r>
            <a:endParaRPr lang="en-IN" b="1" dirty="0" smtClean="0"/>
          </a:p>
          <a:p>
            <a:pPr algn="just"/>
            <a:r>
              <a:rPr lang="en-IN" dirty="0"/>
              <a:t>1) Asking open ended questions </a:t>
            </a:r>
          </a:p>
          <a:p>
            <a:pPr algn="just"/>
            <a:r>
              <a:rPr lang="en-IN" dirty="0"/>
              <a:t>2) Thinking in the reverse order </a:t>
            </a:r>
          </a:p>
          <a:p>
            <a:pPr algn="just"/>
            <a:r>
              <a:rPr lang="en-IN" dirty="0"/>
              <a:t>3) Don't be ashamed to express your different </a:t>
            </a:r>
            <a:endParaRPr lang="en-IN" dirty="0" smtClean="0"/>
          </a:p>
          <a:p>
            <a:pPr marL="0" indent="0" algn="just">
              <a:buNone/>
            </a:pPr>
            <a:r>
              <a:rPr lang="en-IN" dirty="0"/>
              <a:t> </a:t>
            </a:r>
            <a:r>
              <a:rPr lang="en-IN" dirty="0" smtClean="0"/>
              <a:t>     ideas </a:t>
            </a:r>
            <a:endParaRPr lang="en-IN" dirty="0"/>
          </a:p>
          <a:p>
            <a:pPr algn="just"/>
            <a:r>
              <a:rPr lang="en-IN" dirty="0"/>
              <a:t>4) Think for alternative solutions to a problem</a:t>
            </a:r>
          </a:p>
          <a:p>
            <a:pPr algn="just"/>
            <a:r>
              <a:rPr lang="en-IN" dirty="0"/>
              <a:t>5) Make a change in your daily routine constantly</a:t>
            </a:r>
          </a:p>
          <a:p>
            <a:pPr algn="just"/>
            <a:endParaRPr lang="en-IN" dirty="0"/>
          </a:p>
        </p:txBody>
      </p:sp>
    </p:spTree>
    <p:extLst>
      <p:ext uri="{BB962C8B-B14F-4D97-AF65-F5344CB8AC3E}">
        <p14:creationId xmlns:p14="http://schemas.microsoft.com/office/powerpoint/2010/main" val="318836738"/>
      </p:ext>
    </p:extLst>
  </p:cSld>
  <p:clrMapOvr>
    <a:masterClrMapping/>
  </p:clrMapOvr>
  <p:transition spd="slow">
    <p:pull/>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09600"/>
          </a:xfrm>
        </p:spPr>
        <p:txBody>
          <a:bodyPr>
            <a:noAutofit/>
          </a:bodyPr>
          <a:lstStyle/>
          <a:p>
            <a:pPr algn="ctr"/>
            <a:r>
              <a:rPr lang="en-IN" sz="4400" b="1" dirty="0"/>
              <a:t>Study Skills</a:t>
            </a:r>
            <a:endParaRPr lang="en-IN" sz="4400" dirty="0"/>
          </a:p>
        </p:txBody>
      </p:sp>
      <p:sp>
        <p:nvSpPr>
          <p:cNvPr id="3" name="Content Placeholder 2"/>
          <p:cNvSpPr>
            <a:spLocks noGrp="1"/>
          </p:cNvSpPr>
          <p:nvPr>
            <p:ph idx="1"/>
          </p:nvPr>
        </p:nvSpPr>
        <p:spPr>
          <a:xfrm>
            <a:off x="457200" y="1066800"/>
            <a:ext cx="8183880" cy="4797552"/>
          </a:xfrm>
        </p:spPr>
        <p:txBody>
          <a:bodyPr>
            <a:normAutofit fontScale="92500" lnSpcReduction="10000"/>
          </a:bodyPr>
          <a:lstStyle/>
          <a:p>
            <a:pPr algn="just"/>
            <a:r>
              <a:rPr lang="en-IN" dirty="0"/>
              <a:t>Study skills are a group of skills that include the strategies to efficiently and effectively organize and take new information, retaining the information and facing the </a:t>
            </a:r>
            <a:r>
              <a:rPr lang="en-IN" dirty="0" smtClean="0"/>
              <a:t>assessment. Related </a:t>
            </a:r>
            <a:r>
              <a:rPr lang="en-IN" dirty="0"/>
              <a:t>skills </a:t>
            </a:r>
            <a:endParaRPr lang="en-IN" dirty="0" smtClean="0"/>
          </a:p>
          <a:p>
            <a:r>
              <a:rPr lang="en-IN" dirty="0" smtClean="0"/>
              <a:t>a</a:t>
            </a:r>
            <a:r>
              <a:rPr lang="en-IN" dirty="0"/>
              <a:t>) Effective reading, note making and mind </a:t>
            </a:r>
            <a:endParaRPr lang="en-IN" dirty="0" smtClean="0"/>
          </a:p>
          <a:p>
            <a:pPr marL="0" indent="0">
              <a:buNone/>
            </a:pPr>
            <a:r>
              <a:rPr lang="en-IN" dirty="0" smtClean="0"/>
              <a:t>       mapping</a:t>
            </a:r>
          </a:p>
          <a:p>
            <a:r>
              <a:rPr lang="en-IN" dirty="0" smtClean="0"/>
              <a:t>b</a:t>
            </a:r>
            <a:r>
              <a:rPr lang="en-IN" dirty="0"/>
              <a:t>) Mnemonics </a:t>
            </a:r>
            <a:r>
              <a:rPr lang="en-IN" dirty="0" smtClean="0"/>
              <a:t>and memorisation</a:t>
            </a:r>
          </a:p>
          <a:p>
            <a:r>
              <a:rPr lang="en-IN" dirty="0" smtClean="0"/>
              <a:t>c</a:t>
            </a:r>
            <a:r>
              <a:rPr lang="en-IN" dirty="0"/>
              <a:t>) Listening skill and note </a:t>
            </a:r>
            <a:r>
              <a:rPr lang="en-IN" dirty="0" smtClean="0"/>
              <a:t>taking</a:t>
            </a:r>
          </a:p>
          <a:p>
            <a:r>
              <a:rPr lang="en-IN" dirty="0" smtClean="0"/>
              <a:t>d</a:t>
            </a:r>
            <a:r>
              <a:rPr lang="en-IN" dirty="0"/>
              <a:t>) Time management skill </a:t>
            </a:r>
            <a:endParaRPr lang="en-IN" dirty="0" smtClean="0"/>
          </a:p>
          <a:p>
            <a:r>
              <a:rPr lang="en-IN" dirty="0" smtClean="0"/>
              <a:t>e</a:t>
            </a:r>
            <a:r>
              <a:rPr lang="en-IN" dirty="0"/>
              <a:t>) Revision skills and </a:t>
            </a:r>
            <a:endParaRPr lang="en-IN" dirty="0" smtClean="0"/>
          </a:p>
          <a:p>
            <a:r>
              <a:rPr lang="en-IN" dirty="0" smtClean="0"/>
              <a:t>f</a:t>
            </a:r>
            <a:r>
              <a:rPr lang="en-IN" dirty="0"/>
              <a:t>) Improving attention and concentration. </a:t>
            </a:r>
          </a:p>
          <a:p>
            <a:endParaRPr lang="en-IN" dirty="0"/>
          </a:p>
        </p:txBody>
      </p:sp>
    </p:spTree>
    <p:extLst>
      <p:ext uri="{BB962C8B-B14F-4D97-AF65-F5344CB8AC3E}">
        <p14:creationId xmlns:p14="http://schemas.microsoft.com/office/powerpoint/2010/main" val="3409985844"/>
      </p:ext>
    </p:extLst>
  </p:cSld>
  <p:clrMapOvr>
    <a:masterClrMapping/>
  </p:clrMapOvr>
  <p:transition spd="slow">
    <p:pull/>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fontScale="90000"/>
          </a:bodyPr>
          <a:lstStyle/>
          <a:p>
            <a:pPr algn="ctr"/>
            <a:r>
              <a:rPr lang="en-IN" b="1" dirty="0" smtClean="0"/>
              <a:t>a) Effective </a:t>
            </a:r>
            <a:r>
              <a:rPr lang="en-IN" b="1" dirty="0"/>
              <a:t>reading, note making and mind mapping</a:t>
            </a:r>
            <a:endParaRPr lang="en-IN" dirty="0"/>
          </a:p>
        </p:txBody>
      </p:sp>
      <p:sp>
        <p:nvSpPr>
          <p:cNvPr id="3" name="Content Placeholder 2"/>
          <p:cNvSpPr>
            <a:spLocks noGrp="1"/>
          </p:cNvSpPr>
          <p:nvPr>
            <p:ph idx="1"/>
          </p:nvPr>
        </p:nvSpPr>
        <p:spPr>
          <a:xfrm>
            <a:off x="457200" y="1676400"/>
            <a:ext cx="8183880" cy="4187952"/>
          </a:xfrm>
        </p:spPr>
        <p:txBody>
          <a:bodyPr>
            <a:normAutofit lnSpcReduction="10000"/>
          </a:bodyPr>
          <a:lstStyle/>
          <a:p>
            <a:pPr algn="just"/>
            <a:r>
              <a:rPr lang="en-IN" dirty="0"/>
              <a:t>To develop effective reading skill, we need to concentrate on the following aspects. They are i) types of reading ii) the kind of physical environment for reading iii) before reading, while reading and after reading activities</a:t>
            </a:r>
            <a:r>
              <a:rPr lang="en-IN" dirty="0" smtClean="0"/>
              <a:t>.</a:t>
            </a:r>
          </a:p>
          <a:p>
            <a:pPr algn="just"/>
            <a:r>
              <a:rPr lang="en-IN" dirty="0"/>
              <a:t>T</a:t>
            </a:r>
            <a:r>
              <a:rPr lang="en-IN" dirty="0" smtClean="0"/>
              <a:t>hree </a:t>
            </a:r>
            <a:r>
              <a:rPr lang="en-IN" dirty="0"/>
              <a:t>types of </a:t>
            </a:r>
            <a:r>
              <a:rPr lang="en-IN" dirty="0" smtClean="0"/>
              <a:t>reading - </a:t>
            </a:r>
            <a:r>
              <a:rPr lang="en-IN" dirty="0"/>
              <a:t>They are reading for entertainment, reading for gathering information and reading for analysis and interpreting data. </a:t>
            </a:r>
            <a:r>
              <a:rPr lang="en-IN" dirty="0" smtClean="0"/>
              <a:t>Each with different goal.</a:t>
            </a:r>
            <a:endParaRPr lang="en-IN" dirty="0"/>
          </a:p>
        </p:txBody>
      </p:sp>
    </p:spTree>
    <p:extLst>
      <p:ext uri="{BB962C8B-B14F-4D97-AF65-F5344CB8AC3E}">
        <p14:creationId xmlns:p14="http://schemas.microsoft.com/office/powerpoint/2010/main" val="1198927151"/>
      </p:ext>
    </p:extLst>
  </p:cSld>
  <p:clrMapOvr>
    <a:masterClrMapping/>
  </p:clrMapOvr>
  <p:transition spd="slow">
    <p:pull/>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lstStyle/>
          <a:p>
            <a:r>
              <a:rPr lang="en-IN" dirty="0" smtClean="0"/>
              <a:t>a) Effective reading   Contd.</a:t>
            </a:r>
            <a:endParaRPr lang="en-IN" dirty="0"/>
          </a:p>
        </p:txBody>
      </p:sp>
      <p:sp>
        <p:nvSpPr>
          <p:cNvPr id="3" name="Content Placeholder 2"/>
          <p:cNvSpPr>
            <a:spLocks noGrp="1"/>
          </p:cNvSpPr>
          <p:nvPr>
            <p:ph idx="1"/>
          </p:nvPr>
        </p:nvSpPr>
        <p:spPr>
          <a:xfrm>
            <a:off x="457200" y="1371600"/>
            <a:ext cx="8183880" cy="4568952"/>
          </a:xfrm>
        </p:spPr>
        <p:txBody>
          <a:bodyPr/>
          <a:lstStyle/>
          <a:p>
            <a:r>
              <a:rPr lang="en-IN" dirty="0" smtClean="0"/>
              <a:t>physical environment - </a:t>
            </a:r>
            <a:r>
              <a:rPr lang="en-IN" dirty="0"/>
              <a:t>Find a comfortable place for reading </a:t>
            </a:r>
          </a:p>
          <a:p>
            <a:r>
              <a:rPr lang="en-IN" dirty="0"/>
              <a:t>establish a studying routine </a:t>
            </a:r>
          </a:p>
          <a:p>
            <a:r>
              <a:rPr lang="en-IN" dirty="0"/>
              <a:t>proper posture keeping proper distance with the book </a:t>
            </a:r>
          </a:p>
          <a:p>
            <a:r>
              <a:rPr lang="en-IN" dirty="0" smtClean="0"/>
              <a:t>Adjust </a:t>
            </a:r>
            <a:r>
              <a:rPr lang="en-IN" dirty="0"/>
              <a:t>the brightness of the screen </a:t>
            </a:r>
            <a:endParaRPr lang="en-IN" dirty="0" smtClean="0"/>
          </a:p>
          <a:p>
            <a:endParaRPr lang="en-IN" dirty="0"/>
          </a:p>
          <a:p>
            <a:r>
              <a:rPr lang="en-IN" b="1" dirty="0"/>
              <a:t>Before reading activities</a:t>
            </a:r>
            <a:r>
              <a:rPr lang="en-IN" dirty="0"/>
              <a:t> - Set the goal of reading</a:t>
            </a:r>
          </a:p>
        </p:txBody>
      </p:sp>
    </p:spTree>
    <p:extLst>
      <p:ext uri="{BB962C8B-B14F-4D97-AF65-F5344CB8AC3E}">
        <p14:creationId xmlns:p14="http://schemas.microsoft.com/office/powerpoint/2010/main" val="3185723053"/>
      </p:ext>
    </p:extLst>
  </p:cSld>
  <p:clrMapOvr>
    <a:masterClrMapping/>
  </p:clrMapOvr>
  <p:transition spd="slow">
    <p:pull/>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lstStyle/>
          <a:p>
            <a:r>
              <a:rPr lang="en-IN" dirty="0"/>
              <a:t>a) Effective reading   Contd.</a:t>
            </a:r>
          </a:p>
        </p:txBody>
      </p:sp>
      <p:sp>
        <p:nvSpPr>
          <p:cNvPr id="3" name="Content Placeholder 2"/>
          <p:cNvSpPr>
            <a:spLocks noGrp="1"/>
          </p:cNvSpPr>
          <p:nvPr>
            <p:ph idx="1"/>
          </p:nvPr>
        </p:nvSpPr>
        <p:spPr>
          <a:xfrm>
            <a:off x="457200" y="1371600"/>
            <a:ext cx="8183880" cy="4492752"/>
          </a:xfrm>
        </p:spPr>
        <p:txBody>
          <a:bodyPr>
            <a:normAutofit/>
          </a:bodyPr>
          <a:lstStyle/>
          <a:p>
            <a:pPr algn="just"/>
            <a:r>
              <a:rPr lang="en-IN" b="1" dirty="0"/>
              <a:t>While reading </a:t>
            </a:r>
            <a:r>
              <a:rPr lang="en-IN" dirty="0" smtClean="0"/>
              <a:t>- use </a:t>
            </a:r>
            <a:r>
              <a:rPr lang="en-IN" dirty="0"/>
              <a:t>reference material, use scan technique to look for key data</a:t>
            </a:r>
            <a:r>
              <a:rPr lang="en-IN" dirty="0" smtClean="0"/>
              <a:t>. read </a:t>
            </a:r>
            <a:r>
              <a:rPr lang="en-IN" dirty="0"/>
              <a:t>with comprehension. Important points may me noted or </a:t>
            </a:r>
            <a:r>
              <a:rPr lang="en-IN" dirty="0" smtClean="0"/>
              <a:t>underlined, </a:t>
            </a:r>
            <a:r>
              <a:rPr lang="en-IN" dirty="0"/>
              <a:t>remember the details of the </a:t>
            </a:r>
            <a:r>
              <a:rPr lang="en-IN" dirty="0" smtClean="0"/>
              <a:t>picture, Learn </a:t>
            </a:r>
            <a:r>
              <a:rPr lang="en-IN" dirty="0"/>
              <a:t>the key words, phrases and definitions </a:t>
            </a:r>
          </a:p>
          <a:p>
            <a:pPr algn="just"/>
            <a:r>
              <a:rPr lang="en-IN" b="1" dirty="0"/>
              <a:t>After reading </a:t>
            </a:r>
            <a:r>
              <a:rPr lang="en-IN" b="1" dirty="0" smtClean="0"/>
              <a:t> </a:t>
            </a:r>
            <a:r>
              <a:rPr lang="en-IN" dirty="0" smtClean="0"/>
              <a:t>-summarise </a:t>
            </a:r>
            <a:r>
              <a:rPr lang="en-IN" dirty="0"/>
              <a:t>the lesson in a notebook in your own </a:t>
            </a:r>
            <a:r>
              <a:rPr lang="en-IN" dirty="0" smtClean="0"/>
              <a:t>words,</a:t>
            </a:r>
            <a:r>
              <a:rPr lang="en-IN" dirty="0"/>
              <a:t> classify the data in tables, flowchart </a:t>
            </a:r>
            <a:r>
              <a:rPr lang="en-IN" dirty="0" smtClean="0"/>
              <a:t>etc</a:t>
            </a:r>
            <a:r>
              <a:rPr lang="en-IN" dirty="0"/>
              <a:t>.</a:t>
            </a:r>
            <a:r>
              <a:rPr lang="en-IN" dirty="0" smtClean="0"/>
              <a:t> go </a:t>
            </a:r>
            <a:r>
              <a:rPr lang="en-IN" dirty="0"/>
              <a:t>through the chapter mentally </a:t>
            </a:r>
          </a:p>
          <a:p>
            <a:endParaRPr lang="en-IN" dirty="0"/>
          </a:p>
        </p:txBody>
      </p:sp>
    </p:spTree>
    <p:extLst>
      <p:ext uri="{BB962C8B-B14F-4D97-AF65-F5344CB8AC3E}">
        <p14:creationId xmlns:p14="http://schemas.microsoft.com/office/powerpoint/2010/main" val="4278164388"/>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81000"/>
            <a:ext cx="8183880" cy="1371600"/>
          </a:xfrm>
        </p:spPr>
        <p:txBody>
          <a:bodyPr>
            <a:normAutofit/>
          </a:bodyPr>
          <a:lstStyle/>
          <a:p>
            <a:pPr algn="ctr"/>
            <a:r>
              <a:rPr lang="en-IN" sz="4000" b="1" i="1" u="sng" dirty="0"/>
              <a:t>Emotional and Psychological Changes</a:t>
            </a:r>
            <a:endParaRPr lang="en-IN" sz="4000" i="1" u="sng" dirty="0"/>
          </a:p>
        </p:txBody>
      </p:sp>
      <p:sp>
        <p:nvSpPr>
          <p:cNvPr id="3" name="Content Placeholder 2"/>
          <p:cNvSpPr>
            <a:spLocks noGrp="1"/>
          </p:cNvSpPr>
          <p:nvPr>
            <p:ph idx="1"/>
          </p:nvPr>
        </p:nvSpPr>
        <p:spPr>
          <a:xfrm>
            <a:off x="457200" y="1905000"/>
            <a:ext cx="8229600" cy="3962400"/>
          </a:xfrm>
        </p:spPr>
        <p:txBody>
          <a:bodyPr>
            <a:normAutofit/>
          </a:bodyPr>
          <a:lstStyle/>
          <a:p>
            <a:r>
              <a:rPr lang="en-IN" i="1" dirty="0">
                <a:solidFill>
                  <a:schemeClr val="accent3">
                    <a:lumMod val="50000"/>
                  </a:schemeClr>
                </a:solidFill>
              </a:rPr>
              <a:t>keep away from their earlier play </a:t>
            </a:r>
            <a:r>
              <a:rPr lang="en-IN" i="1" dirty="0" smtClean="0">
                <a:solidFill>
                  <a:schemeClr val="accent3">
                    <a:lumMod val="50000"/>
                  </a:schemeClr>
                </a:solidFill>
              </a:rPr>
              <a:t>groups</a:t>
            </a:r>
          </a:p>
          <a:p>
            <a:r>
              <a:rPr lang="en-IN" i="1" dirty="0">
                <a:solidFill>
                  <a:srgbClr val="C00000"/>
                </a:solidFill>
              </a:rPr>
              <a:t>less energetic</a:t>
            </a:r>
          </a:p>
          <a:p>
            <a:r>
              <a:rPr lang="en-IN" i="1" dirty="0">
                <a:solidFill>
                  <a:srgbClr val="FF0000"/>
                </a:solidFill>
              </a:rPr>
              <a:t>low self image due to the gross changes in their body.</a:t>
            </a:r>
          </a:p>
          <a:p>
            <a:r>
              <a:rPr lang="en-IN" i="1" dirty="0">
                <a:solidFill>
                  <a:srgbClr val="0070C0"/>
                </a:solidFill>
              </a:rPr>
              <a:t>change in his interests and attitudes </a:t>
            </a:r>
            <a:endParaRPr lang="en-IN" i="1" dirty="0" smtClean="0">
              <a:solidFill>
                <a:srgbClr val="0070C0"/>
              </a:solidFill>
            </a:endParaRPr>
          </a:p>
          <a:p>
            <a:r>
              <a:rPr lang="en-IN" i="1" dirty="0">
                <a:solidFill>
                  <a:schemeClr val="accent3">
                    <a:lumMod val="50000"/>
                  </a:schemeClr>
                </a:solidFill>
              </a:rPr>
              <a:t>jealous and critical of his </a:t>
            </a:r>
            <a:r>
              <a:rPr lang="en-IN" i="1" dirty="0" smtClean="0">
                <a:solidFill>
                  <a:schemeClr val="accent3">
                    <a:lumMod val="50000"/>
                  </a:schemeClr>
                </a:solidFill>
              </a:rPr>
              <a:t>siblings</a:t>
            </a:r>
          </a:p>
          <a:p>
            <a:r>
              <a:rPr lang="en-IN" i="1" dirty="0">
                <a:solidFill>
                  <a:srgbClr val="7030A0"/>
                </a:solidFill>
              </a:rPr>
              <a:t>arguments especially with mother and </a:t>
            </a:r>
            <a:r>
              <a:rPr lang="en-IN" i="1" dirty="0" smtClean="0">
                <a:solidFill>
                  <a:srgbClr val="7030A0"/>
                </a:solidFill>
              </a:rPr>
              <a:t>siblings </a:t>
            </a:r>
          </a:p>
          <a:p>
            <a:endParaRPr lang="en-IN" dirty="0"/>
          </a:p>
        </p:txBody>
      </p:sp>
    </p:spTree>
    <p:extLst>
      <p:ext uri="{BB962C8B-B14F-4D97-AF65-F5344CB8AC3E}">
        <p14:creationId xmlns:p14="http://schemas.microsoft.com/office/powerpoint/2010/main" val="29318801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914400"/>
          </a:xfrm>
        </p:spPr>
        <p:txBody>
          <a:bodyPr>
            <a:normAutofit fontScale="90000"/>
          </a:bodyPr>
          <a:lstStyle/>
          <a:p>
            <a:r>
              <a:rPr lang="en-IN" b="1" dirty="0" smtClean="0"/>
              <a:t>a) Mind </a:t>
            </a:r>
            <a:r>
              <a:rPr lang="en-IN" b="1" dirty="0"/>
              <a:t>mapping</a:t>
            </a:r>
            <a:r>
              <a:rPr lang="en-IN" dirty="0"/>
              <a:t/>
            </a:r>
            <a:br>
              <a:rPr lang="en-IN" dirty="0"/>
            </a:br>
            <a:endParaRPr lang="en-IN" dirty="0"/>
          </a:p>
        </p:txBody>
      </p:sp>
      <p:sp>
        <p:nvSpPr>
          <p:cNvPr id="3" name="Content Placeholder 2"/>
          <p:cNvSpPr>
            <a:spLocks noGrp="1"/>
          </p:cNvSpPr>
          <p:nvPr>
            <p:ph idx="1"/>
          </p:nvPr>
        </p:nvSpPr>
        <p:spPr>
          <a:xfrm>
            <a:off x="533400" y="1143000"/>
            <a:ext cx="8183880" cy="4797552"/>
          </a:xfrm>
        </p:spPr>
        <p:txBody>
          <a:bodyPr>
            <a:normAutofit lnSpcReduction="10000"/>
          </a:bodyPr>
          <a:lstStyle/>
          <a:p>
            <a:pPr algn="just"/>
            <a:r>
              <a:rPr lang="en-US" dirty="0" smtClean="0"/>
              <a:t>a </a:t>
            </a:r>
            <a:r>
              <a:rPr lang="en-US" dirty="0"/>
              <a:t>graphical way to represent ideas and </a:t>
            </a:r>
            <a:r>
              <a:rPr lang="en-US" dirty="0" smtClean="0"/>
              <a:t>concepts, visual </a:t>
            </a:r>
            <a:r>
              <a:rPr lang="en-US" dirty="0"/>
              <a:t>in nature and helps to encode, store and retrieve information easily</a:t>
            </a:r>
            <a:r>
              <a:rPr lang="en-US" dirty="0" smtClean="0"/>
              <a:t>.</a:t>
            </a:r>
          </a:p>
          <a:p>
            <a:pPr algn="just"/>
            <a:r>
              <a:rPr lang="en-US" dirty="0"/>
              <a:t>involves association and classification of information with a lot of scope for creativity and imagination. </a:t>
            </a:r>
            <a:endParaRPr lang="en-US" dirty="0" smtClean="0"/>
          </a:p>
          <a:p>
            <a:pPr algn="just"/>
            <a:r>
              <a:rPr lang="en-US" dirty="0"/>
              <a:t>centers around a single concept or idea. </a:t>
            </a:r>
            <a:endParaRPr lang="en-US" dirty="0" smtClean="0"/>
          </a:p>
          <a:p>
            <a:r>
              <a:rPr lang="en-US" dirty="0"/>
              <a:t>convert a long list of seemingly unrelated, monotonous facts in to a highly organized and systematic structure</a:t>
            </a:r>
          </a:p>
          <a:p>
            <a:endParaRPr lang="en-IN" dirty="0"/>
          </a:p>
          <a:p>
            <a:pPr algn="just"/>
            <a:endParaRPr lang="en-IN" dirty="0"/>
          </a:p>
        </p:txBody>
      </p:sp>
    </p:spTree>
    <p:extLst>
      <p:ext uri="{BB962C8B-B14F-4D97-AF65-F5344CB8AC3E}">
        <p14:creationId xmlns:p14="http://schemas.microsoft.com/office/powerpoint/2010/main" val="2693065470"/>
      </p:ext>
    </p:extLst>
  </p:cSld>
  <p:clrMapOvr>
    <a:masterClrMapping/>
  </p:clrMapOvr>
  <p:transition spd="slow">
    <p:pull/>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85800"/>
          </a:xfrm>
        </p:spPr>
        <p:txBody>
          <a:bodyPr>
            <a:noAutofit/>
          </a:bodyPr>
          <a:lstStyle/>
          <a:p>
            <a:pPr algn="ctr"/>
            <a:r>
              <a:rPr lang="en-IN" sz="5400" dirty="0" smtClean="0"/>
              <a:t>b) Memorization</a:t>
            </a:r>
            <a:endParaRPr lang="en-IN" sz="5400" dirty="0"/>
          </a:p>
        </p:txBody>
      </p:sp>
      <p:sp>
        <p:nvSpPr>
          <p:cNvPr id="3" name="Content Placeholder 2"/>
          <p:cNvSpPr>
            <a:spLocks noGrp="1"/>
          </p:cNvSpPr>
          <p:nvPr>
            <p:ph idx="1"/>
          </p:nvPr>
        </p:nvSpPr>
        <p:spPr>
          <a:xfrm>
            <a:off x="457200" y="1219200"/>
            <a:ext cx="8183880" cy="4797552"/>
          </a:xfrm>
        </p:spPr>
        <p:txBody>
          <a:bodyPr>
            <a:normAutofit/>
          </a:bodyPr>
          <a:lstStyle/>
          <a:p>
            <a:r>
              <a:rPr lang="en-IN" dirty="0"/>
              <a:t>Memorization is the process of committing something to </a:t>
            </a:r>
            <a:r>
              <a:rPr lang="en-IN" dirty="0" smtClean="0"/>
              <a:t>memory</a:t>
            </a:r>
          </a:p>
          <a:p>
            <a:r>
              <a:rPr lang="en-IN" dirty="0"/>
              <a:t>two types of memories. They are short term memory and long-term </a:t>
            </a:r>
            <a:r>
              <a:rPr lang="en-IN" dirty="0" smtClean="0"/>
              <a:t>memory</a:t>
            </a:r>
          </a:p>
          <a:p>
            <a:r>
              <a:rPr lang="en-IN" dirty="0"/>
              <a:t>three stages in the memory process. They are encoding, storage and </a:t>
            </a:r>
            <a:r>
              <a:rPr lang="en-IN" dirty="0" smtClean="0"/>
              <a:t>recall</a:t>
            </a:r>
          </a:p>
          <a:p>
            <a:pPr marL="0" indent="0">
              <a:buNone/>
            </a:pPr>
            <a:r>
              <a:rPr lang="en-IN" b="1" dirty="0" smtClean="0"/>
              <a:t>Types of forgetting </a:t>
            </a:r>
            <a:endParaRPr lang="en-IN" b="1" dirty="0"/>
          </a:p>
          <a:p>
            <a:r>
              <a:rPr lang="en-IN" dirty="0"/>
              <a:t>1) Cue-dependent </a:t>
            </a:r>
            <a:r>
              <a:rPr lang="en-IN" dirty="0" smtClean="0"/>
              <a:t>forgetting </a:t>
            </a:r>
          </a:p>
          <a:p>
            <a:r>
              <a:rPr lang="en-IN" dirty="0" smtClean="0"/>
              <a:t>2</a:t>
            </a:r>
            <a:r>
              <a:rPr lang="en-IN" dirty="0"/>
              <a:t>) </a:t>
            </a:r>
            <a:r>
              <a:rPr lang="en-IN" dirty="0" smtClean="0"/>
              <a:t>Interference theory </a:t>
            </a:r>
          </a:p>
          <a:p>
            <a:r>
              <a:rPr lang="en-IN" dirty="0" smtClean="0"/>
              <a:t>3</a:t>
            </a:r>
            <a:r>
              <a:rPr lang="en-IN" dirty="0"/>
              <a:t>) Trace decay theory</a:t>
            </a:r>
            <a:r>
              <a:rPr lang="en-IN" dirty="0" smtClean="0"/>
              <a:t> </a:t>
            </a:r>
            <a:endParaRPr lang="en-IN" dirty="0"/>
          </a:p>
        </p:txBody>
      </p:sp>
    </p:spTree>
    <p:extLst>
      <p:ext uri="{BB962C8B-B14F-4D97-AF65-F5344CB8AC3E}">
        <p14:creationId xmlns:p14="http://schemas.microsoft.com/office/powerpoint/2010/main" val="4126698702"/>
      </p:ext>
    </p:extLst>
  </p:cSld>
  <p:clrMapOvr>
    <a:masterClrMapping/>
  </p:clrMapOvr>
  <p:transition spd="slow">
    <p:pull/>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838200"/>
          </a:xfrm>
        </p:spPr>
        <p:txBody>
          <a:bodyPr>
            <a:normAutofit fontScale="90000"/>
          </a:bodyPr>
          <a:lstStyle/>
          <a:p>
            <a:pPr algn="ctr"/>
            <a:r>
              <a:rPr lang="en-IN" b="1" dirty="0" smtClean="0"/>
              <a:t>b)  </a:t>
            </a:r>
            <a:r>
              <a:rPr lang="en-IN" sz="6000" b="1" dirty="0"/>
              <a:t>Mnemonics</a:t>
            </a:r>
            <a:endParaRPr lang="en-IN" sz="6000" dirty="0"/>
          </a:p>
        </p:txBody>
      </p:sp>
      <p:sp>
        <p:nvSpPr>
          <p:cNvPr id="3" name="Content Placeholder 2"/>
          <p:cNvSpPr>
            <a:spLocks noGrp="1"/>
          </p:cNvSpPr>
          <p:nvPr>
            <p:ph idx="1"/>
          </p:nvPr>
        </p:nvSpPr>
        <p:spPr>
          <a:xfrm>
            <a:off x="533400" y="2057400"/>
            <a:ext cx="8183880" cy="4187952"/>
          </a:xfrm>
        </p:spPr>
        <p:txBody>
          <a:bodyPr/>
          <a:lstStyle/>
          <a:p>
            <a:pPr algn="just"/>
            <a:r>
              <a:rPr lang="en-IN" sz="3600" dirty="0"/>
              <a:t>Mnemonics is an aid to memory. It is a tool that helps you to remember an idea, fact information etc. with a pattern of letters numbers rhymes etc</a:t>
            </a:r>
            <a:r>
              <a:rPr lang="en-IN" dirty="0"/>
              <a:t>. 		</a:t>
            </a:r>
          </a:p>
        </p:txBody>
      </p:sp>
    </p:spTree>
    <p:extLst>
      <p:ext uri="{BB962C8B-B14F-4D97-AF65-F5344CB8AC3E}">
        <p14:creationId xmlns:p14="http://schemas.microsoft.com/office/powerpoint/2010/main" val="1262593981"/>
      </p:ext>
    </p:extLst>
  </p:cSld>
  <p:clrMapOvr>
    <a:masterClrMapping/>
  </p:clrMapOvr>
  <p:transition spd="slow">
    <p:pull/>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Autofit/>
          </a:bodyPr>
          <a:lstStyle/>
          <a:p>
            <a:pPr algn="ctr"/>
            <a:r>
              <a:rPr lang="en-IN" sz="3200" b="1" dirty="0" smtClean="0"/>
              <a:t>c) Listening </a:t>
            </a:r>
            <a:r>
              <a:rPr lang="en-IN" sz="3200" b="1" dirty="0"/>
              <a:t>for comprehension and note taking </a:t>
            </a:r>
            <a:endParaRPr lang="en-IN" sz="3200" dirty="0"/>
          </a:p>
        </p:txBody>
      </p:sp>
      <p:sp>
        <p:nvSpPr>
          <p:cNvPr id="3" name="Content Placeholder 2"/>
          <p:cNvSpPr>
            <a:spLocks noGrp="1"/>
          </p:cNvSpPr>
          <p:nvPr>
            <p:ph idx="1"/>
          </p:nvPr>
        </p:nvSpPr>
        <p:spPr>
          <a:xfrm>
            <a:off x="457200" y="1524000"/>
            <a:ext cx="8183880" cy="4340352"/>
          </a:xfrm>
        </p:spPr>
        <p:txBody>
          <a:bodyPr/>
          <a:lstStyle/>
          <a:p>
            <a:pPr algn="just"/>
            <a:r>
              <a:rPr lang="en-IN" dirty="0"/>
              <a:t>it is challenging as compared to the reading </a:t>
            </a:r>
            <a:r>
              <a:rPr lang="en-IN" dirty="0" smtClean="0"/>
              <a:t>skill</a:t>
            </a:r>
          </a:p>
          <a:p>
            <a:pPr algn="just"/>
            <a:r>
              <a:rPr lang="en-IN" dirty="0"/>
              <a:t>adjust with all </a:t>
            </a:r>
            <a:r>
              <a:rPr lang="en-IN" dirty="0" smtClean="0"/>
              <a:t>the </a:t>
            </a:r>
            <a:r>
              <a:rPr lang="en-IN" dirty="0"/>
              <a:t>different styles of information </a:t>
            </a:r>
            <a:r>
              <a:rPr lang="en-IN" dirty="0" smtClean="0"/>
              <a:t>delivery</a:t>
            </a:r>
          </a:p>
          <a:p>
            <a:pPr marL="0" indent="0" algn="just">
              <a:buNone/>
            </a:pPr>
            <a:endParaRPr lang="en-IN" dirty="0" smtClean="0"/>
          </a:p>
          <a:p>
            <a:pPr algn="just"/>
            <a:r>
              <a:rPr lang="en-IN" dirty="0" smtClean="0"/>
              <a:t>Note taking helps </a:t>
            </a:r>
            <a:r>
              <a:rPr lang="en-IN" dirty="0"/>
              <a:t>to keep </a:t>
            </a:r>
            <a:r>
              <a:rPr lang="en-IN" dirty="0" smtClean="0"/>
              <a:t>attention </a:t>
            </a:r>
            <a:r>
              <a:rPr lang="en-IN" dirty="0"/>
              <a:t>in </a:t>
            </a:r>
            <a:r>
              <a:rPr lang="en-IN" dirty="0" smtClean="0"/>
              <a:t>class</a:t>
            </a:r>
          </a:p>
          <a:p>
            <a:pPr algn="just"/>
            <a:r>
              <a:rPr lang="en-IN" dirty="0"/>
              <a:t>Note taking helps </a:t>
            </a:r>
            <a:r>
              <a:rPr lang="en-IN" dirty="0" smtClean="0"/>
              <a:t>to </a:t>
            </a:r>
            <a:r>
              <a:rPr lang="en-IN" dirty="0"/>
              <a:t>do the summarization and reflection</a:t>
            </a:r>
          </a:p>
        </p:txBody>
      </p:sp>
    </p:spTree>
    <p:extLst>
      <p:ext uri="{BB962C8B-B14F-4D97-AF65-F5344CB8AC3E}">
        <p14:creationId xmlns:p14="http://schemas.microsoft.com/office/powerpoint/2010/main" val="1012365337"/>
      </p:ext>
    </p:extLst>
  </p:cSld>
  <p:clrMapOvr>
    <a:masterClrMapping/>
  </p:clrMapOvr>
  <p:transition spd="slow">
    <p:pull/>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83880" cy="762000"/>
          </a:xfrm>
        </p:spPr>
        <p:txBody>
          <a:bodyPr>
            <a:normAutofit/>
          </a:bodyPr>
          <a:lstStyle/>
          <a:p>
            <a:pPr algn="ctr"/>
            <a:r>
              <a:rPr lang="en-IN" sz="4000" b="1" dirty="0" smtClean="0"/>
              <a:t>d) Time </a:t>
            </a:r>
            <a:r>
              <a:rPr lang="en-IN" sz="4000" b="1" dirty="0"/>
              <a:t>Management Skill </a:t>
            </a:r>
            <a:endParaRPr lang="en-IN" sz="4000" dirty="0"/>
          </a:p>
        </p:txBody>
      </p:sp>
      <p:sp>
        <p:nvSpPr>
          <p:cNvPr id="3" name="Content Placeholder 2"/>
          <p:cNvSpPr>
            <a:spLocks noGrp="1"/>
          </p:cNvSpPr>
          <p:nvPr>
            <p:ph idx="1"/>
          </p:nvPr>
        </p:nvSpPr>
        <p:spPr>
          <a:xfrm>
            <a:off x="457200" y="1371600"/>
            <a:ext cx="8183880" cy="4568952"/>
          </a:xfrm>
        </p:spPr>
        <p:txBody>
          <a:bodyPr>
            <a:normAutofit lnSpcReduction="10000"/>
          </a:bodyPr>
          <a:lstStyle/>
          <a:p>
            <a:pPr algn="just"/>
            <a:r>
              <a:rPr lang="en-IN" dirty="0"/>
              <a:t>It enables one to do everything that you want to do without being stressful</a:t>
            </a:r>
            <a:r>
              <a:rPr lang="en-IN" dirty="0" smtClean="0"/>
              <a:t>.</a:t>
            </a:r>
          </a:p>
          <a:p>
            <a:pPr marL="0" indent="0" algn="just">
              <a:buNone/>
            </a:pPr>
            <a:endParaRPr lang="en-IN" dirty="0" smtClean="0"/>
          </a:p>
          <a:p>
            <a:pPr algn="just"/>
            <a:r>
              <a:rPr lang="en-IN" dirty="0" smtClean="0"/>
              <a:t>prepare a master time schedule - </a:t>
            </a:r>
            <a:r>
              <a:rPr lang="en-IN" dirty="0"/>
              <a:t>for every day of the </a:t>
            </a:r>
            <a:r>
              <a:rPr lang="en-IN" dirty="0" smtClean="0"/>
              <a:t>week</a:t>
            </a:r>
          </a:p>
          <a:p>
            <a:pPr marL="0" indent="0" algn="just">
              <a:buNone/>
            </a:pPr>
            <a:endParaRPr lang="en-IN" dirty="0"/>
          </a:p>
          <a:p>
            <a:pPr algn="just"/>
            <a:r>
              <a:rPr lang="en-IN" dirty="0"/>
              <a:t>Avoid distractions </a:t>
            </a:r>
            <a:endParaRPr lang="en-IN" dirty="0" smtClean="0"/>
          </a:p>
          <a:p>
            <a:pPr marL="0" indent="0" algn="just">
              <a:buNone/>
            </a:pPr>
            <a:endParaRPr lang="en-IN" dirty="0"/>
          </a:p>
          <a:p>
            <a:pPr algn="just"/>
            <a:r>
              <a:rPr lang="en-IN" dirty="0" smtClean="0"/>
              <a:t>Set </a:t>
            </a:r>
            <a:r>
              <a:rPr lang="en-IN" dirty="0"/>
              <a:t>goals to achieve before starting every session</a:t>
            </a:r>
          </a:p>
          <a:p>
            <a:endParaRPr lang="en-IN" dirty="0"/>
          </a:p>
        </p:txBody>
      </p:sp>
    </p:spTree>
    <p:extLst>
      <p:ext uri="{BB962C8B-B14F-4D97-AF65-F5344CB8AC3E}">
        <p14:creationId xmlns:p14="http://schemas.microsoft.com/office/powerpoint/2010/main" val="2252452419"/>
      </p:ext>
    </p:extLst>
  </p:cSld>
  <p:clrMapOvr>
    <a:masterClrMapping/>
  </p:clrMapOvr>
  <p:transition spd="slow">
    <p:pull/>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66800"/>
          </a:xfrm>
        </p:spPr>
        <p:txBody>
          <a:bodyPr>
            <a:noAutofit/>
          </a:bodyPr>
          <a:lstStyle/>
          <a:p>
            <a:pPr algn="ctr"/>
            <a:r>
              <a:rPr lang="en-IN" dirty="0" smtClean="0"/>
              <a:t>d) Time management-Procrastination</a:t>
            </a:r>
            <a:endParaRPr lang="en-IN" dirty="0"/>
          </a:p>
        </p:txBody>
      </p:sp>
      <p:sp>
        <p:nvSpPr>
          <p:cNvPr id="3" name="Content Placeholder 2"/>
          <p:cNvSpPr>
            <a:spLocks noGrp="1"/>
          </p:cNvSpPr>
          <p:nvPr>
            <p:ph idx="1"/>
          </p:nvPr>
        </p:nvSpPr>
        <p:spPr>
          <a:xfrm>
            <a:off x="457200" y="1676400"/>
            <a:ext cx="8183880" cy="4264152"/>
          </a:xfrm>
        </p:spPr>
        <p:txBody>
          <a:bodyPr/>
          <a:lstStyle/>
          <a:p>
            <a:pPr marL="0" indent="0">
              <a:buNone/>
            </a:pPr>
            <a:r>
              <a:rPr lang="en-IN" dirty="0" smtClean="0"/>
              <a:t>Procrastination </a:t>
            </a:r>
            <a:r>
              <a:rPr lang="en-IN" dirty="0"/>
              <a:t>is the act of putting aside the work that one has to </a:t>
            </a:r>
            <a:r>
              <a:rPr lang="en-IN" dirty="0" smtClean="0"/>
              <a:t>do</a:t>
            </a:r>
            <a:endParaRPr lang="en-IN" dirty="0"/>
          </a:p>
          <a:p>
            <a:pPr marL="0" indent="0">
              <a:buNone/>
            </a:pPr>
            <a:r>
              <a:rPr lang="en-IN" b="1" dirty="0" smtClean="0"/>
              <a:t>Reasons </a:t>
            </a:r>
            <a:r>
              <a:rPr lang="en-IN" b="1" dirty="0"/>
              <a:t>for </a:t>
            </a:r>
            <a:r>
              <a:rPr lang="en-IN" b="1" dirty="0" smtClean="0"/>
              <a:t>procrastination </a:t>
            </a:r>
            <a:endParaRPr lang="en-IN" dirty="0" smtClean="0"/>
          </a:p>
          <a:p>
            <a:r>
              <a:rPr lang="en-IN" dirty="0" smtClean="0"/>
              <a:t>(</a:t>
            </a:r>
            <a:r>
              <a:rPr lang="en-IN" dirty="0"/>
              <a:t>i) Emphasis on </a:t>
            </a:r>
            <a:r>
              <a:rPr lang="en-IN" dirty="0" smtClean="0"/>
              <a:t>perfection</a:t>
            </a:r>
          </a:p>
          <a:p>
            <a:r>
              <a:rPr lang="en-IN" dirty="0" smtClean="0"/>
              <a:t>(</a:t>
            </a:r>
            <a:r>
              <a:rPr lang="en-IN" dirty="0"/>
              <a:t>ii) Fear of failure </a:t>
            </a:r>
            <a:endParaRPr lang="en-IN" dirty="0" smtClean="0"/>
          </a:p>
          <a:p>
            <a:r>
              <a:rPr lang="en-IN" dirty="0" smtClean="0"/>
              <a:t>(</a:t>
            </a:r>
            <a:r>
              <a:rPr lang="en-IN" dirty="0"/>
              <a:t>iii) Multiplicity of </a:t>
            </a:r>
            <a:r>
              <a:rPr lang="en-IN" dirty="0" smtClean="0"/>
              <a:t>task</a:t>
            </a:r>
          </a:p>
          <a:p>
            <a:r>
              <a:rPr lang="en-IN" dirty="0" smtClean="0"/>
              <a:t>(</a:t>
            </a:r>
            <a:r>
              <a:rPr lang="en-IN" dirty="0"/>
              <a:t>iv) Lack of motivation </a:t>
            </a:r>
            <a:endParaRPr lang="en-IN" dirty="0" smtClean="0"/>
          </a:p>
          <a:p>
            <a:pPr marL="0" indent="0">
              <a:buNone/>
            </a:pPr>
            <a:r>
              <a:rPr lang="en-IN" dirty="0" smtClean="0"/>
              <a:t>Use tips </a:t>
            </a:r>
            <a:r>
              <a:rPr lang="en-IN" dirty="0"/>
              <a:t>for effective time management</a:t>
            </a:r>
          </a:p>
          <a:p>
            <a:endParaRPr lang="en-IN" dirty="0"/>
          </a:p>
        </p:txBody>
      </p:sp>
    </p:spTree>
    <p:extLst>
      <p:ext uri="{BB962C8B-B14F-4D97-AF65-F5344CB8AC3E}">
        <p14:creationId xmlns:p14="http://schemas.microsoft.com/office/powerpoint/2010/main" val="1797296955"/>
      </p:ext>
    </p:extLst>
  </p:cSld>
  <p:clrMapOvr>
    <a:masterClrMapping/>
  </p:clrMapOvr>
  <p:transition spd="slow">
    <p:pull/>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Autofit/>
          </a:bodyPr>
          <a:lstStyle/>
          <a:p>
            <a:pPr algn="ctr"/>
            <a:r>
              <a:rPr lang="en-IN" b="1" dirty="0" smtClean="0"/>
              <a:t>e) Skill </a:t>
            </a:r>
            <a:r>
              <a:rPr lang="en-IN" b="1" dirty="0"/>
              <a:t>of Revision and Writing the Examination</a:t>
            </a:r>
            <a:endParaRPr lang="en-IN" dirty="0"/>
          </a:p>
        </p:txBody>
      </p:sp>
      <p:sp>
        <p:nvSpPr>
          <p:cNvPr id="3" name="Content Placeholder 2"/>
          <p:cNvSpPr>
            <a:spLocks noGrp="1"/>
          </p:cNvSpPr>
          <p:nvPr>
            <p:ph idx="1"/>
          </p:nvPr>
        </p:nvSpPr>
        <p:spPr>
          <a:xfrm>
            <a:off x="502920" y="1676400"/>
            <a:ext cx="8183880" cy="4191000"/>
          </a:xfrm>
        </p:spPr>
        <p:txBody>
          <a:bodyPr>
            <a:normAutofit/>
          </a:bodyPr>
          <a:lstStyle/>
          <a:p>
            <a:r>
              <a:rPr lang="en-IN" dirty="0"/>
              <a:t>helps </a:t>
            </a:r>
            <a:r>
              <a:rPr lang="en-IN" dirty="0" smtClean="0"/>
              <a:t>to </a:t>
            </a:r>
            <a:r>
              <a:rPr lang="en-IN" dirty="0"/>
              <a:t>think both creatively and critically on the </a:t>
            </a:r>
            <a:r>
              <a:rPr lang="en-IN" dirty="0" smtClean="0"/>
              <a:t>subject</a:t>
            </a:r>
          </a:p>
          <a:p>
            <a:r>
              <a:rPr lang="en-IN" dirty="0"/>
              <a:t>Make a mind map of the concepts using tables and flow </a:t>
            </a:r>
            <a:r>
              <a:rPr lang="en-IN" dirty="0" smtClean="0"/>
              <a:t>charts</a:t>
            </a:r>
          </a:p>
          <a:p>
            <a:r>
              <a:rPr lang="en-IN" dirty="0"/>
              <a:t>helps </a:t>
            </a:r>
            <a:r>
              <a:rPr lang="en-IN" dirty="0" smtClean="0"/>
              <a:t>to </a:t>
            </a:r>
            <a:r>
              <a:rPr lang="en-IN" dirty="0"/>
              <a:t>brush up your </a:t>
            </a:r>
            <a:r>
              <a:rPr lang="en-IN" dirty="0" smtClean="0"/>
              <a:t>memory</a:t>
            </a:r>
          </a:p>
          <a:p>
            <a:r>
              <a:rPr lang="en-IN" dirty="0"/>
              <a:t>Start </a:t>
            </a:r>
            <a:r>
              <a:rPr lang="en-IN" dirty="0" smtClean="0"/>
              <a:t>revision </a:t>
            </a:r>
            <a:r>
              <a:rPr lang="en-IN" dirty="0"/>
              <a:t>sufficiently </a:t>
            </a:r>
            <a:r>
              <a:rPr lang="en-IN" dirty="0" smtClean="0"/>
              <a:t>early</a:t>
            </a:r>
          </a:p>
          <a:p>
            <a:r>
              <a:rPr lang="en-IN" dirty="0"/>
              <a:t>Devote additional time for the difficult and less interesting </a:t>
            </a:r>
            <a:r>
              <a:rPr lang="en-IN" dirty="0" smtClean="0"/>
              <a:t>areas</a:t>
            </a:r>
          </a:p>
          <a:p>
            <a:r>
              <a:rPr lang="en-IN" dirty="0"/>
              <a:t>Take short </a:t>
            </a:r>
            <a:r>
              <a:rPr lang="en-IN" dirty="0" smtClean="0"/>
              <a:t>breaks</a:t>
            </a:r>
            <a:endParaRPr lang="en-IN" dirty="0"/>
          </a:p>
        </p:txBody>
      </p:sp>
    </p:spTree>
    <p:extLst>
      <p:ext uri="{BB962C8B-B14F-4D97-AF65-F5344CB8AC3E}">
        <p14:creationId xmlns:p14="http://schemas.microsoft.com/office/powerpoint/2010/main" val="3671893269"/>
      </p:ext>
    </p:extLst>
  </p:cSld>
  <p:clrMapOvr>
    <a:masterClrMapping/>
  </p:clrMapOvr>
  <p:transition spd="slow">
    <p:pull/>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normAutofit fontScale="90000"/>
          </a:bodyPr>
          <a:lstStyle/>
          <a:p>
            <a:pPr algn="ctr"/>
            <a:r>
              <a:rPr lang="en-IN" dirty="0"/>
              <a:t>e) Skill of Revision and Writing the </a:t>
            </a:r>
            <a:r>
              <a:rPr lang="en-IN" dirty="0" smtClean="0"/>
              <a:t>Examination    Contd.</a:t>
            </a:r>
            <a:endParaRPr lang="en-IN" dirty="0"/>
          </a:p>
        </p:txBody>
      </p:sp>
      <p:sp>
        <p:nvSpPr>
          <p:cNvPr id="3" name="Content Placeholder 2"/>
          <p:cNvSpPr>
            <a:spLocks noGrp="1"/>
          </p:cNvSpPr>
          <p:nvPr>
            <p:ph idx="1"/>
          </p:nvPr>
        </p:nvSpPr>
        <p:spPr>
          <a:xfrm>
            <a:off x="502920" y="1600200"/>
            <a:ext cx="8183880" cy="4267200"/>
          </a:xfrm>
        </p:spPr>
        <p:txBody>
          <a:bodyPr>
            <a:normAutofit/>
          </a:bodyPr>
          <a:lstStyle/>
          <a:p>
            <a:r>
              <a:rPr lang="en-IN" dirty="0"/>
              <a:t>Teaching is the best option to memorise</a:t>
            </a:r>
          </a:p>
          <a:p>
            <a:r>
              <a:rPr lang="en-IN" dirty="0" smtClean="0"/>
              <a:t>Write definitions </a:t>
            </a:r>
            <a:r>
              <a:rPr lang="en-IN" dirty="0"/>
              <a:t>in a card and practice it</a:t>
            </a:r>
          </a:p>
          <a:p>
            <a:r>
              <a:rPr lang="en-IN" dirty="0"/>
              <a:t>Use practice question papers and previous year question papers </a:t>
            </a:r>
          </a:p>
          <a:p>
            <a:r>
              <a:rPr lang="en-IN" dirty="0"/>
              <a:t>Try to stay relaxed during the time of the </a:t>
            </a:r>
            <a:r>
              <a:rPr lang="en-IN" dirty="0" smtClean="0"/>
              <a:t>examination</a:t>
            </a:r>
          </a:p>
          <a:p>
            <a:r>
              <a:rPr lang="en-IN" dirty="0"/>
              <a:t>question paper </a:t>
            </a:r>
            <a:r>
              <a:rPr lang="en-IN" dirty="0" smtClean="0"/>
              <a:t>- make </a:t>
            </a:r>
            <a:r>
              <a:rPr lang="en-IN" dirty="0"/>
              <a:t>a plan on how to proceed with writing </a:t>
            </a:r>
            <a:r>
              <a:rPr lang="en-IN" dirty="0" smtClean="0"/>
              <a:t>answers</a:t>
            </a:r>
          </a:p>
          <a:p>
            <a:r>
              <a:rPr lang="en-IN" dirty="0"/>
              <a:t>practice time management</a:t>
            </a:r>
          </a:p>
        </p:txBody>
      </p:sp>
    </p:spTree>
    <p:extLst>
      <p:ext uri="{BB962C8B-B14F-4D97-AF65-F5344CB8AC3E}">
        <p14:creationId xmlns:p14="http://schemas.microsoft.com/office/powerpoint/2010/main" val="461595161"/>
      </p:ext>
    </p:extLst>
  </p:cSld>
  <p:clrMapOvr>
    <a:masterClrMapping/>
  </p:clrMapOvr>
  <p:transition spd="slow">
    <p:pull/>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83880" cy="990600"/>
          </a:xfrm>
        </p:spPr>
        <p:txBody>
          <a:bodyPr>
            <a:noAutofit/>
          </a:bodyPr>
          <a:lstStyle/>
          <a:p>
            <a:pPr algn="ctr"/>
            <a:r>
              <a:rPr lang="en-IN" sz="3200" b="1" dirty="0" smtClean="0"/>
              <a:t>f) Attention </a:t>
            </a:r>
            <a:r>
              <a:rPr lang="en-IN" sz="3200" b="1" dirty="0"/>
              <a:t>and Concentration Skill</a:t>
            </a:r>
            <a:endParaRPr lang="en-IN" sz="3200" dirty="0"/>
          </a:p>
        </p:txBody>
      </p:sp>
      <p:sp>
        <p:nvSpPr>
          <p:cNvPr id="3" name="Content Placeholder 2"/>
          <p:cNvSpPr>
            <a:spLocks noGrp="1"/>
          </p:cNvSpPr>
          <p:nvPr>
            <p:ph idx="1"/>
          </p:nvPr>
        </p:nvSpPr>
        <p:spPr>
          <a:xfrm>
            <a:off x="457200" y="1447800"/>
            <a:ext cx="8183880" cy="4416552"/>
          </a:xfrm>
        </p:spPr>
        <p:txBody>
          <a:bodyPr>
            <a:normAutofit fontScale="92500" lnSpcReduction="10000"/>
          </a:bodyPr>
          <a:lstStyle/>
          <a:p>
            <a:pPr marL="0" indent="0">
              <a:buNone/>
            </a:pPr>
            <a:r>
              <a:rPr lang="en-IN" dirty="0" smtClean="0"/>
              <a:t>"</a:t>
            </a:r>
            <a:r>
              <a:rPr lang="en-IN" dirty="0"/>
              <a:t>Attention implies withdrawal from some things in order to deal effectively with </a:t>
            </a:r>
            <a:r>
              <a:rPr lang="en-IN" dirty="0" smtClean="0"/>
              <a:t>others“</a:t>
            </a:r>
          </a:p>
          <a:p>
            <a:r>
              <a:rPr lang="en-IN" sz="3000" dirty="0"/>
              <a:t>Distractions are the major source for poor concentration</a:t>
            </a:r>
            <a:r>
              <a:rPr lang="en-IN" sz="3000" dirty="0" smtClean="0"/>
              <a:t>.</a:t>
            </a:r>
          </a:p>
          <a:p>
            <a:r>
              <a:rPr lang="en-IN" sz="3000" dirty="0" smtClean="0"/>
              <a:t>set </a:t>
            </a:r>
            <a:r>
              <a:rPr lang="en-IN" sz="3000" dirty="0"/>
              <a:t>short term goals for good </a:t>
            </a:r>
            <a:r>
              <a:rPr lang="en-IN" sz="3000" dirty="0" smtClean="0"/>
              <a:t>concentration</a:t>
            </a:r>
          </a:p>
          <a:p>
            <a:r>
              <a:rPr lang="en-IN" sz="3000" dirty="0" smtClean="0"/>
              <a:t>Multitasking leads to poor concentration and lower attention span </a:t>
            </a:r>
          </a:p>
          <a:p>
            <a:r>
              <a:rPr lang="en-IN" sz="3000" dirty="0" smtClean="0"/>
              <a:t>Mindfulness training helps to improve concentration.</a:t>
            </a:r>
            <a:endParaRPr lang="en-IN" sz="3000" dirty="0"/>
          </a:p>
        </p:txBody>
      </p:sp>
    </p:spTree>
    <p:extLst>
      <p:ext uri="{BB962C8B-B14F-4D97-AF65-F5344CB8AC3E}">
        <p14:creationId xmlns:p14="http://schemas.microsoft.com/office/powerpoint/2010/main" val="84910507"/>
      </p:ext>
    </p:extLst>
  </p:cSld>
  <p:clrMapOvr>
    <a:masterClrMapping/>
  </p:clrMapOvr>
  <p:transition spd="slow">
    <p:pull/>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685800"/>
          </a:xfrm>
        </p:spPr>
        <p:txBody>
          <a:bodyPr>
            <a:normAutofit fontScale="90000"/>
          </a:bodyPr>
          <a:lstStyle/>
          <a:p>
            <a:pPr algn="ctr"/>
            <a:r>
              <a:rPr lang="en-IN" b="1" dirty="0" smtClean="0"/>
              <a:t> </a:t>
            </a:r>
            <a:r>
              <a:rPr lang="en-IN" sz="6000" b="1" dirty="0"/>
              <a:t>Presentation Skills</a:t>
            </a:r>
            <a:endParaRPr lang="en-IN" sz="6000" dirty="0"/>
          </a:p>
        </p:txBody>
      </p:sp>
      <p:sp>
        <p:nvSpPr>
          <p:cNvPr id="3" name="Content Placeholder 2"/>
          <p:cNvSpPr>
            <a:spLocks noGrp="1"/>
          </p:cNvSpPr>
          <p:nvPr>
            <p:ph idx="1"/>
          </p:nvPr>
        </p:nvSpPr>
        <p:spPr>
          <a:xfrm>
            <a:off x="457200" y="1219200"/>
            <a:ext cx="8183880" cy="4645152"/>
          </a:xfrm>
        </p:spPr>
        <p:txBody>
          <a:bodyPr>
            <a:normAutofit fontScale="92500" lnSpcReduction="10000"/>
          </a:bodyPr>
          <a:lstStyle/>
          <a:p>
            <a:pPr marL="0" indent="0">
              <a:buNone/>
            </a:pPr>
            <a:r>
              <a:rPr lang="en-IN" dirty="0"/>
              <a:t>D</a:t>
            </a:r>
            <a:r>
              <a:rPr lang="en-IN" dirty="0" smtClean="0"/>
              <a:t>efined as a set of abilities that enables an individual to present information clearly and effectively.</a:t>
            </a:r>
          </a:p>
          <a:p>
            <a:r>
              <a:rPr lang="en-IN" dirty="0" smtClean="0"/>
              <a:t>Oral presentations are of having two types</a:t>
            </a:r>
          </a:p>
          <a:p>
            <a:r>
              <a:rPr lang="en-IN" dirty="0" smtClean="0"/>
              <a:t> (i) Informative presentation</a:t>
            </a:r>
          </a:p>
          <a:p>
            <a:r>
              <a:rPr lang="en-IN" dirty="0" smtClean="0"/>
              <a:t> (ii) Persuasive presentation. </a:t>
            </a:r>
          </a:p>
          <a:p>
            <a:r>
              <a:rPr lang="en-IN" dirty="0" smtClean="0"/>
              <a:t>acquire skill in using electronic devices to aid the presentation.</a:t>
            </a:r>
          </a:p>
          <a:p>
            <a:r>
              <a:rPr lang="en-IN" dirty="0"/>
              <a:t>Define the goal of </a:t>
            </a:r>
            <a:r>
              <a:rPr lang="en-IN" dirty="0" smtClean="0"/>
              <a:t>our presentation </a:t>
            </a:r>
            <a:r>
              <a:rPr lang="en-IN" dirty="0"/>
              <a:t>at the beginning</a:t>
            </a:r>
          </a:p>
          <a:p>
            <a:r>
              <a:rPr lang="en-IN" dirty="0"/>
              <a:t>make a review </a:t>
            </a:r>
            <a:r>
              <a:rPr lang="en-IN" dirty="0" smtClean="0"/>
              <a:t>of </a:t>
            </a:r>
            <a:r>
              <a:rPr lang="en-IN" dirty="0"/>
              <a:t>presentation at the end</a:t>
            </a:r>
            <a:endParaRPr lang="en-IN" dirty="0" smtClean="0"/>
          </a:p>
          <a:p>
            <a:endParaRPr lang="en-IN" dirty="0" smtClean="0"/>
          </a:p>
          <a:p>
            <a:endParaRPr lang="en-IN" dirty="0"/>
          </a:p>
        </p:txBody>
      </p:sp>
    </p:spTree>
    <p:extLst>
      <p:ext uri="{BB962C8B-B14F-4D97-AF65-F5344CB8AC3E}">
        <p14:creationId xmlns:p14="http://schemas.microsoft.com/office/powerpoint/2010/main" val="2647775269"/>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81000"/>
            <a:ext cx="8183880" cy="1066800"/>
          </a:xfrm>
        </p:spPr>
        <p:txBody>
          <a:bodyPr>
            <a:normAutofit/>
          </a:bodyPr>
          <a:lstStyle/>
          <a:p>
            <a:r>
              <a:rPr lang="en-IN" sz="4000" i="1" u="sng" dirty="0" smtClean="0"/>
              <a:t>Contd.</a:t>
            </a:r>
            <a:endParaRPr lang="en-IN" sz="4000" i="1" u="sng" dirty="0"/>
          </a:p>
        </p:txBody>
      </p:sp>
      <p:sp>
        <p:nvSpPr>
          <p:cNvPr id="3" name="Content Placeholder 2"/>
          <p:cNvSpPr>
            <a:spLocks noGrp="1"/>
          </p:cNvSpPr>
          <p:nvPr>
            <p:ph idx="1"/>
          </p:nvPr>
        </p:nvSpPr>
        <p:spPr>
          <a:xfrm>
            <a:off x="381000" y="1371600"/>
            <a:ext cx="8229600" cy="4724400"/>
          </a:xfrm>
        </p:spPr>
        <p:txBody>
          <a:bodyPr>
            <a:noAutofit/>
          </a:bodyPr>
          <a:lstStyle/>
          <a:p>
            <a:r>
              <a:rPr lang="en-IN" sz="3200" i="1" dirty="0">
                <a:solidFill>
                  <a:srgbClr val="C00000"/>
                </a:solidFill>
              </a:rPr>
              <a:t>to resist the authority of mother </a:t>
            </a:r>
          </a:p>
          <a:p>
            <a:r>
              <a:rPr lang="en-IN" sz="3200" i="1" dirty="0" smtClean="0">
                <a:solidFill>
                  <a:srgbClr val="002060"/>
                </a:solidFill>
              </a:rPr>
              <a:t>Conflict with parents, teachers and friends</a:t>
            </a:r>
          </a:p>
          <a:p>
            <a:r>
              <a:rPr lang="en-IN" sz="3200" i="1" dirty="0">
                <a:solidFill>
                  <a:srgbClr val="00B050"/>
                </a:solidFill>
              </a:rPr>
              <a:t>try to avoid the </a:t>
            </a:r>
            <a:r>
              <a:rPr lang="en-IN" sz="3200" i="1" dirty="0" smtClean="0">
                <a:solidFill>
                  <a:srgbClr val="00B050"/>
                </a:solidFill>
              </a:rPr>
              <a:t>members </a:t>
            </a:r>
            <a:r>
              <a:rPr lang="en-IN" sz="3200" i="1" dirty="0">
                <a:solidFill>
                  <a:srgbClr val="00B050"/>
                </a:solidFill>
              </a:rPr>
              <a:t>of the opposite </a:t>
            </a:r>
            <a:r>
              <a:rPr lang="en-IN" sz="3200" i="1" dirty="0" smtClean="0">
                <a:solidFill>
                  <a:srgbClr val="00B050"/>
                </a:solidFill>
              </a:rPr>
              <a:t>sex</a:t>
            </a:r>
          </a:p>
          <a:p>
            <a:r>
              <a:rPr lang="en-IN" sz="3200" i="1" dirty="0" smtClean="0"/>
              <a:t>Emotional upset</a:t>
            </a:r>
            <a:endParaRPr lang="en-IN" sz="3200" i="1" dirty="0"/>
          </a:p>
          <a:p>
            <a:r>
              <a:rPr lang="en-IN" sz="3200" i="1" dirty="0">
                <a:solidFill>
                  <a:srgbClr val="C00000"/>
                </a:solidFill>
              </a:rPr>
              <a:t>tendency to burst into tears and easy to get upset</a:t>
            </a:r>
          </a:p>
          <a:p>
            <a:r>
              <a:rPr lang="en-IN" sz="3200" i="1" dirty="0">
                <a:solidFill>
                  <a:schemeClr val="accent6">
                    <a:lumMod val="75000"/>
                  </a:schemeClr>
                </a:solidFill>
              </a:rPr>
              <a:t>lack of self-confidence</a:t>
            </a:r>
          </a:p>
        </p:txBody>
      </p:sp>
    </p:spTree>
    <p:extLst>
      <p:ext uri="{BB962C8B-B14F-4D97-AF65-F5344CB8AC3E}">
        <p14:creationId xmlns:p14="http://schemas.microsoft.com/office/powerpoint/2010/main" val="1989556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762000"/>
          </a:xfrm>
        </p:spPr>
        <p:txBody>
          <a:bodyPr>
            <a:noAutofit/>
          </a:bodyPr>
          <a:lstStyle/>
          <a:p>
            <a:pPr algn="ctr"/>
            <a:r>
              <a:rPr lang="en-IN" sz="4800" b="1" dirty="0"/>
              <a:t>Decision </a:t>
            </a:r>
            <a:r>
              <a:rPr lang="en-IN" sz="4800" b="1" dirty="0" smtClean="0"/>
              <a:t>Making </a:t>
            </a:r>
            <a:r>
              <a:rPr lang="en-IN" sz="4800" b="1" dirty="0"/>
              <a:t>Skill</a:t>
            </a:r>
            <a:endParaRPr lang="en-IN" sz="4800" dirty="0"/>
          </a:p>
        </p:txBody>
      </p:sp>
      <p:sp>
        <p:nvSpPr>
          <p:cNvPr id="3" name="Content Placeholder 2"/>
          <p:cNvSpPr>
            <a:spLocks noGrp="1"/>
          </p:cNvSpPr>
          <p:nvPr>
            <p:ph idx="1"/>
          </p:nvPr>
        </p:nvSpPr>
        <p:spPr>
          <a:xfrm>
            <a:off x="457200" y="1371600"/>
            <a:ext cx="8183880" cy="4492752"/>
          </a:xfrm>
        </p:spPr>
        <p:txBody>
          <a:bodyPr/>
          <a:lstStyle/>
          <a:p>
            <a:pPr marL="0" indent="0">
              <a:buNone/>
            </a:pPr>
            <a:r>
              <a:rPr lang="en-IN" dirty="0"/>
              <a:t>is the act of choosing from two or more than two </a:t>
            </a:r>
            <a:r>
              <a:rPr lang="en-IN" dirty="0" smtClean="0"/>
              <a:t>alternatives</a:t>
            </a:r>
          </a:p>
          <a:p>
            <a:pPr marL="0" indent="0">
              <a:buNone/>
            </a:pPr>
            <a:r>
              <a:rPr lang="en-IN" b="1" dirty="0"/>
              <a:t>various stages of decision making</a:t>
            </a:r>
            <a:r>
              <a:rPr lang="en-IN" dirty="0"/>
              <a:t> </a:t>
            </a:r>
            <a:endParaRPr lang="en-IN" dirty="0" smtClean="0"/>
          </a:p>
          <a:p>
            <a:r>
              <a:rPr lang="en-IN" dirty="0" smtClean="0"/>
              <a:t>(</a:t>
            </a:r>
            <a:r>
              <a:rPr lang="en-IN" dirty="0"/>
              <a:t>i) Identifying the </a:t>
            </a:r>
            <a:r>
              <a:rPr lang="en-IN" dirty="0" smtClean="0"/>
              <a:t>goal</a:t>
            </a:r>
          </a:p>
          <a:p>
            <a:r>
              <a:rPr lang="en-IN" dirty="0"/>
              <a:t>(ii) Identifying various options </a:t>
            </a:r>
          </a:p>
          <a:p>
            <a:r>
              <a:rPr lang="en-IN" dirty="0"/>
              <a:t>(iii) Identify the pros and cons after listing </a:t>
            </a:r>
            <a:endParaRPr lang="en-IN" dirty="0" smtClean="0"/>
          </a:p>
          <a:p>
            <a:pPr marL="0" indent="0">
              <a:buNone/>
            </a:pPr>
            <a:r>
              <a:rPr lang="en-IN" dirty="0"/>
              <a:t> </a:t>
            </a:r>
            <a:r>
              <a:rPr lang="en-IN" dirty="0" smtClean="0"/>
              <a:t>      down </a:t>
            </a:r>
            <a:r>
              <a:rPr lang="en-IN" dirty="0"/>
              <a:t>all the possible decisions</a:t>
            </a:r>
          </a:p>
          <a:p>
            <a:r>
              <a:rPr lang="en-IN" dirty="0"/>
              <a:t>(iv) Take the decision</a:t>
            </a:r>
          </a:p>
        </p:txBody>
      </p:sp>
    </p:spTree>
    <p:extLst>
      <p:ext uri="{BB962C8B-B14F-4D97-AF65-F5344CB8AC3E}">
        <p14:creationId xmlns:p14="http://schemas.microsoft.com/office/powerpoint/2010/main" val="41424910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Autofit/>
          </a:bodyPr>
          <a:lstStyle/>
          <a:p>
            <a:pPr algn="ctr"/>
            <a:r>
              <a:rPr lang="en-IN" dirty="0"/>
              <a:t>P</a:t>
            </a:r>
            <a:r>
              <a:rPr lang="en-IN" dirty="0" smtClean="0"/>
              <a:t>itfalls </a:t>
            </a:r>
            <a:r>
              <a:rPr lang="en-IN" dirty="0"/>
              <a:t>while choosing a life goal or a career</a:t>
            </a:r>
          </a:p>
        </p:txBody>
      </p:sp>
      <p:sp>
        <p:nvSpPr>
          <p:cNvPr id="3" name="Content Placeholder 2"/>
          <p:cNvSpPr>
            <a:spLocks noGrp="1"/>
          </p:cNvSpPr>
          <p:nvPr>
            <p:ph idx="1"/>
          </p:nvPr>
        </p:nvSpPr>
        <p:spPr>
          <a:xfrm>
            <a:off x="457200" y="1676400"/>
            <a:ext cx="8183880" cy="4187952"/>
          </a:xfrm>
        </p:spPr>
        <p:txBody>
          <a:bodyPr>
            <a:normAutofit fontScale="92500" lnSpcReduction="10000"/>
          </a:bodyPr>
          <a:lstStyle/>
          <a:p>
            <a:r>
              <a:rPr lang="en-IN" dirty="0"/>
              <a:t>(i) Choosing an ideal goal </a:t>
            </a:r>
          </a:p>
          <a:p>
            <a:r>
              <a:rPr lang="en-IN" dirty="0"/>
              <a:t>(ii) Letting others taking a decision for you</a:t>
            </a:r>
          </a:p>
          <a:p>
            <a:r>
              <a:rPr lang="en-IN" dirty="0"/>
              <a:t>(</a:t>
            </a:r>
            <a:r>
              <a:rPr lang="en-IN" dirty="0" smtClean="0"/>
              <a:t>iii) Making </a:t>
            </a:r>
            <a:r>
              <a:rPr lang="en-IN" dirty="0"/>
              <a:t>everybody happy </a:t>
            </a:r>
          </a:p>
          <a:p>
            <a:r>
              <a:rPr lang="en-IN" dirty="0"/>
              <a:t>(iv) Ignorance and not seeking help</a:t>
            </a:r>
          </a:p>
          <a:p>
            <a:r>
              <a:rPr lang="en-IN" dirty="0"/>
              <a:t>(v) Failure to evaluate one's own strength </a:t>
            </a:r>
            <a:endParaRPr lang="en-IN" dirty="0" smtClean="0"/>
          </a:p>
          <a:p>
            <a:pPr marL="0" indent="0">
              <a:buNone/>
            </a:pPr>
            <a:r>
              <a:rPr lang="en-IN" dirty="0"/>
              <a:t> </a:t>
            </a:r>
            <a:r>
              <a:rPr lang="en-IN" dirty="0" smtClean="0"/>
              <a:t>       weakness</a:t>
            </a:r>
            <a:endParaRPr lang="en-IN" dirty="0"/>
          </a:p>
          <a:p>
            <a:r>
              <a:rPr lang="en-IN" dirty="0"/>
              <a:t>(vi) Attracted towards money and status </a:t>
            </a:r>
          </a:p>
          <a:p>
            <a:r>
              <a:rPr lang="en-IN" dirty="0"/>
              <a:t>(vii) Simply join the same course with your </a:t>
            </a:r>
            <a:endParaRPr lang="en-IN" dirty="0" smtClean="0"/>
          </a:p>
          <a:p>
            <a:pPr marL="0" indent="0">
              <a:buNone/>
            </a:pPr>
            <a:r>
              <a:rPr lang="en-IN" dirty="0"/>
              <a:t> </a:t>
            </a:r>
            <a:r>
              <a:rPr lang="en-IN" dirty="0" smtClean="0"/>
              <a:t>         friends </a:t>
            </a:r>
            <a:endParaRPr lang="en-IN" dirty="0"/>
          </a:p>
          <a:p>
            <a:r>
              <a:rPr lang="en-IN" dirty="0"/>
              <a:t>(viii) Demand in the job market </a:t>
            </a:r>
          </a:p>
          <a:p>
            <a:endParaRPr lang="en-IN" dirty="0"/>
          </a:p>
        </p:txBody>
      </p:sp>
    </p:spTree>
    <p:extLst>
      <p:ext uri="{BB962C8B-B14F-4D97-AF65-F5344CB8AC3E}">
        <p14:creationId xmlns:p14="http://schemas.microsoft.com/office/powerpoint/2010/main" val="385938986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66800"/>
          </a:xfrm>
        </p:spPr>
        <p:txBody>
          <a:bodyPr>
            <a:noAutofit/>
          </a:bodyPr>
          <a:lstStyle/>
          <a:p>
            <a:pPr algn="ctr"/>
            <a:r>
              <a:rPr lang="en-IN" dirty="0"/>
              <a:t>S</a:t>
            </a:r>
            <a:r>
              <a:rPr lang="en-IN" dirty="0" smtClean="0"/>
              <a:t>election </a:t>
            </a:r>
            <a:r>
              <a:rPr lang="en-IN" dirty="0"/>
              <a:t>of a career </a:t>
            </a:r>
            <a:r>
              <a:rPr lang="en-IN" dirty="0" smtClean="0"/>
              <a:t>-</a:t>
            </a:r>
            <a:r>
              <a:rPr lang="en-IN" dirty="0"/>
              <a:t> </a:t>
            </a:r>
            <a:r>
              <a:rPr lang="en-IN" dirty="0" smtClean="0"/>
              <a:t>some </a:t>
            </a:r>
            <a:r>
              <a:rPr lang="en-IN" dirty="0"/>
              <a:t>parameters</a:t>
            </a:r>
          </a:p>
        </p:txBody>
      </p:sp>
      <p:sp>
        <p:nvSpPr>
          <p:cNvPr id="3" name="Content Placeholder 2"/>
          <p:cNvSpPr>
            <a:spLocks noGrp="1"/>
          </p:cNvSpPr>
          <p:nvPr>
            <p:ph idx="1"/>
          </p:nvPr>
        </p:nvSpPr>
        <p:spPr>
          <a:xfrm>
            <a:off x="457200" y="1676400"/>
            <a:ext cx="8183880" cy="4187952"/>
          </a:xfrm>
        </p:spPr>
        <p:txBody>
          <a:bodyPr>
            <a:normAutofit lnSpcReduction="10000"/>
          </a:bodyPr>
          <a:lstStyle/>
          <a:p>
            <a:r>
              <a:rPr lang="en-IN" dirty="0" smtClean="0"/>
              <a:t>(i</a:t>
            </a:r>
            <a:r>
              <a:rPr lang="en-IN" dirty="0"/>
              <a:t>) Focus on areas of work </a:t>
            </a:r>
            <a:endParaRPr lang="en-IN" dirty="0" smtClean="0"/>
          </a:p>
          <a:p>
            <a:endParaRPr lang="en-IN" dirty="0" smtClean="0"/>
          </a:p>
          <a:p>
            <a:r>
              <a:rPr lang="en-IN" dirty="0" smtClean="0"/>
              <a:t>(ii)Nature </a:t>
            </a:r>
            <a:r>
              <a:rPr lang="en-IN" dirty="0"/>
              <a:t>of </a:t>
            </a:r>
            <a:r>
              <a:rPr lang="en-IN" dirty="0" smtClean="0"/>
              <a:t>work</a:t>
            </a:r>
          </a:p>
          <a:p>
            <a:endParaRPr lang="en-IN" dirty="0"/>
          </a:p>
          <a:p>
            <a:r>
              <a:rPr lang="en-IN" dirty="0"/>
              <a:t>(</a:t>
            </a:r>
            <a:r>
              <a:rPr lang="en-IN" dirty="0" smtClean="0"/>
              <a:t>iii)The </a:t>
            </a:r>
            <a:r>
              <a:rPr lang="en-IN" dirty="0"/>
              <a:t>motives, aspirations and passion </a:t>
            </a:r>
            <a:endParaRPr lang="en-IN" dirty="0" smtClean="0"/>
          </a:p>
          <a:p>
            <a:pPr marL="0" indent="0">
              <a:buNone/>
            </a:pPr>
            <a:r>
              <a:rPr lang="en-IN" dirty="0"/>
              <a:t> </a:t>
            </a:r>
            <a:r>
              <a:rPr lang="en-IN" dirty="0" smtClean="0"/>
              <a:t>       of </a:t>
            </a:r>
            <a:r>
              <a:rPr lang="en-IN" dirty="0"/>
              <a:t>the individual </a:t>
            </a:r>
            <a:endParaRPr lang="en-IN" dirty="0" smtClean="0"/>
          </a:p>
          <a:p>
            <a:pPr marL="0" indent="0">
              <a:buNone/>
            </a:pPr>
            <a:endParaRPr lang="en-IN" dirty="0"/>
          </a:p>
          <a:p>
            <a:r>
              <a:rPr lang="en-IN" dirty="0"/>
              <a:t>(</a:t>
            </a:r>
            <a:r>
              <a:rPr lang="en-IN" dirty="0" smtClean="0"/>
              <a:t>iv)The </a:t>
            </a:r>
            <a:r>
              <a:rPr lang="en-IN" dirty="0"/>
              <a:t>ability and aptitude of the </a:t>
            </a:r>
            <a:endParaRPr lang="en-IN" dirty="0" smtClean="0"/>
          </a:p>
          <a:p>
            <a:pPr marL="0" indent="0">
              <a:buNone/>
            </a:pPr>
            <a:r>
              <a:rPr lang="en-IN" dirty="0"/>
              <a:t> </a:t>
            </a:r>
            <a:r>
              <a:rPr lang="en-IN" dirty="0" smtClean="0"/>
              <a:t>        students </a:t>
            </a:r>
            <a:endParaRPr lang="en-IN" dirty="0"/>
          </a:p>
        </p:txBody>
      </p:sp>
    </p:spTree>
    <p:extLst>
      <p:ext uri="{BB962C8B-B14F-4D97-AF65-F5344CB8AC3E}">
        <p14:creationId xmlns:p14="http://schemas.microsoft.com/office/powerpoint/2010/main" val="15697151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rmAutofit/>
          </a:bodyPr>
          <a:lstStyle/>
          <a:p>
            <a:pPr algn="ctr"/>
            <a:r>
              <a:rPr lang="en-IN" sz="3200" dirty="0" smtClean="0"/>
              <a:t>Career guidance and counselling</a:t>
            </a:r>
            <a:endParaRPr lang="en-IN" sz="3200" dirty="0"/>
          </a:p>
        </p:txBody>
      </p:sp>
      <p:sp>
        <p:nvSpPr>
          <p:cNvPr id="3" name="Content Placeholder 2"/>
          <p:cNvSpPr>
            <a:spLocks noGrp="1"/>
          </p:cNvSpPr>
          <p:nvPr>
            <p:ph idx="1"/>
          </p:nvPr>
        </p:nvSpPr>
        <p:spPr>
          <a:xfrm>
            <a:off x="457200" y="1676400"/>
            <a:ext cx="8183880" cy="4187952"/>
          </a:xfrm>
        </p:spPr>
        <p:txBody>
          <a:bodyPr>
            <a:normAutofit/>
          </a:bodyPr>
          <a:lstStyle/>
          <a:p>
            <a:pPr algn="just"/>
            <a:r>
              <a:rPr lang="en-IN" dirty="0" smtClean="0"/>
              <a:t>The </a:t>
            </a:r>
            <a:r>
              <a:rPr lang="en-IN" dirty="0"/>
              <a:t>major problem with some of </a:t>
            </a:r>
            <a:r>
              <a:rPr lang="en-IN" dirty="0" smtClean="0"/>
              <a:t>the </a:t>
            </a:r>
            <a:r>
              <a:rPr lang="en-IN" dirty="0"/>
              <a:t>guidance classes </a:t>
            </a:r>
            <a:r>
              <a:rPr lang="en-IN" dirty="0" smtClean="0"/>
              <a:t>-  </a:t>
            </a:r>
            <a:r>
              <a:rPr lang="en-IN" dirty="0"/>
              <a:t>don’t conduct career counselling prior to the guidance classes. G</a:t>
            </a:r>
            <a:r>
              <a:rPr lang="en-IN" dirty="0" smtClean="0"/>
              <a:t>uidance </a:t>
            </a:r>
            <a:r>
              <a:rPr lang="en-IN" dirty="0"/>
              <a:t>should include </a:t>
            </a:r>
            <a:r>
              <a:rPr lang="en-IN" dirty="0" smtClean="0"/>
              <a:t>counselling. Career </a:t>
            </a:r>
            <a:r>
              <a:rPr lang="en-IN" dirty="0"/>
              <a:t>counselling is a one- to- one process whereby the prospective student comes to know about his own abilities, aptitudes, aspirations, motives, and passion. </a:t>
            </a:r>
          </a:p>
        </p:txBody>
      </p:sp>
    </p:spTree>
    <p:extLst>
      <p:ext uri="{BB962C8B-B14F-4D97-AF65-F5344CB8AC3E}">
        <p14:creationId xmlns:p14="http://schemas.microsoft.com/office/powerpoint/2010/main" val="167999206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Autofit/>
          </a:bodyPr>
          <a:lstStyle/>
          <a:p>
            <a:pPr algn="ctr"/>
            <a:r>
              <a:rPr lang="en-IN" sz="4800" dirty="0" smtClean="0"/>
              <a:t>Emotional Intelligence</a:t>
            </a:r>
            <a:endParaRPr lang="en-IN" sz="4800" dirty="0"/>
          </a:p>
        </p:txBody>
      </p:sp>
      <p:sp>
        <p:nvSpPr>
          <p:cNvPr id="3" name="Content Placeholder 2"/>
          <p:cNvSpPr>
            <a:spLocks noGrp="1"/>
          </p:cNvSpPr>
          <p:nvPr>
            <p:ph idx="1"/>
          </p:nvPr>
        </p:nvSpPr>
        <p:spPr>
          <a:xfrm>
            <a:off x="457200" y="1447800"/>
            <a:ext cx="8183880" cy="4416552"/>
          </a:xfrm>
        </p:spPr>
        <p:txBody>
          <a:bodyPr>
            <a:normAutofit lnSpcReduction="10000"/>
          </a:bodyPr>
          <a:lstStyle/>
          <a:p>
            <a:pPr marL="0" indent="0" algn="just">
              <a:buNone/>
            </a:pPr>
            <a:r>
              <a:rPr lang="en-IN" dirty="0"/>
              <a:t>Emotional intelligence refers to the ability to recognize and regulate emotions in one self and others. </a:t>
            </a:r>
            <a:endParaRPr lang="en-IN" dirty="0" smtClean="0"/>
          </a:p>
          <a:p>
            <a:r>
              <a:rPr lang="en-IN" dirty="0"/>
              <a:t>The various aspects of emotional intelligence are </a:t>
            </a:r>
            <a:endParaRPr lang="en-IN" dirty="0" smtClean="0"/>
          </a:p>
          <a:p>
            <a:pPr marL="0" indent="0">
              <a:buNone/>
            </a:pPr>
            <a:r>
              <a:rPr lang="en-IN" dirty="0" smtClean="0"/>
              <a:t>(</a:t>
            </a:r>
            <a:r>
              <a:rPr lang="en-IN" dirty="0"/>
              <a:t>i) self-awareness </a:t>
            </a:r>
            <a:endParaRPr lang="en-IN" dirty="0" smtClean="0"/>
          </a:p>
          <a:p>
            <a:pPr marL="0" indent="0">
              <a:buNone/>
            </a:pPr>
            <a:r>
              <a:rPr lang="en-IN" dirty="0" smtClean="0"/>
              <a:t>(</a:t>
            </a:r>
            <a:r>
              <a:rPr lang="en-IN" dirty="0"/>
              <a:t>ii) Self-regulation </a:t>
            </a:r>
            <a:endParaRPr lang="en-IN" dirty="0" smtClean="0"/>
          </a:p>
          <a:p>
            <a:pPr marL="0" indent="0">
              <a:buNone/>
            </a:pPr>
            <a:r>
              <a:rPr lang="en-IN" dirty="0" smtClean="0"/>
              <a:t>(</a:t>
            </a:r>
            <a:r>
              <a:rPr lang="en-IN" dirty="0"/>
              <a:t>iii) Empathy </a:t>
            </a:r>
            <a:endParaRPr lang="en-IN" dirty="0" smtClean="0"/>
          </a:p>
          <a:p>
            <a:pPr marL="0" indent="0">
              <a:buNone/>
            </a:pPr>
            <a:r>
              <a:rPr lang="en-IN" dirty="0" smtClean="0"/>
              <a:t>(</a:t>
            </a:r>
            <a:r>
              <a:rPr lang="en-IN" dirty="0"/>
              <a:t>iv) Motivation and </a:t>
            </a:r>
            <a:endParaRPr lang="en-IN" dirty="0" smtClean="0"/>
          </a:p>
          <a:p>
            <a:pPr marL="0" indent="0">
              <a:buNone/>
            </a:pPr>
            <a:r>
              <a:rPr lang="en-IN" dirty="0" smtClean="0"/>
              <a:t>(</a:t>
            </a:r>
            <a:r>
              <a:rPr lang="en-IN" dirty="0"/>
              <a:t>v) Managing relationships. </a:t>
            </a:r>
          </a:p>
        </p:txBody>
      </p:sp>
    </p:spTree>
    <p:extLst>
      <p:ext uri="{BB962C8B-B14F-4D97-AF65-F5344CB8AC3E}">
        <p14:creationId xmlns:p14="http://schemas.microsoft.com/office/powerpoint/2010/main" val="357016821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219200"/>
          </a:xfrm>
        </p:spPr>
        <p:txBody>
          <a:bodyPr>
            <a:noAutofit/>
          </a:bodyPr>
          <a:lstStyle/>
          <a:p>
            <a:pPr algn="ctr"/>
            <a:r>
              <a:rPr lang="en-IN" sz="4000" b="1" dirty="0"/>
              <a:t>Managing Stress</a:t>
            </a:r>
            <a:r>
              <a:rPr lang="en-IN" sz="4000" dirty="0"/>
              <a:t/>
            </a:r>
            <a:br>
              <a:rPr lang="en-IN" sz="4000" dirty="0"/>
            </a:br>
            <a:endParaRPr lang="en-IN" sz="4000" dirty="0"/>
          </a:p>
        </p:txBody>
      </p:sp>
      <p:sp>
        <p:nvSpPr>
          <p:cNvPr id="3" name="Content Placeholder 2"/>
          <p:cNvSpPr>
            <a:spLocks noGrp="1"/>
          </p:cNvSpPr>
          <p:nvPr>
            <p:ph idx="1"/>
          </p:nvPr>
        </p:nvSpPr>
        <p:spPr>
          <a:xfrm>
            <a:off x="457200" y="1371600"/>
            <a:ext cx="8183880" cy="4492752"/>
          </a:xfrm>
        </p:spPr>
        <p:txBody>
          <a:bodyPr/>
          <a:lstStyle/>
          <a:p>
            <a:pPr marL="0" indent="0">
              <a:buNone/>
            </a:pPr>
            <a:r>
              <a:rPr lang="en-IN" dirty="0"/>
              <a:t>Stress is the body’s reaction to any change that requires an adjustment or response</a:t>
            </a:r>
            <a:r>
              <a:rPr lang="en-IN" dirty="0" smtClean="0"/>
              <a:t>.</a:t>
            </a:r>
          </a:p>
          <a:p>
            <a:pPr marL="0" indent="0">
              <a:buNone/>
            </a:pPr>
            <a:r>
              <a:rPr lang="en-IN" dirty="0" smtClean="0"/>
              <a:t>    The </a:t>
            </a:r>
            <a:r>
              <a:rPr lang="en-IN" dirty="0"/>
              <a:t>stressors may be either </a:t>
            </a:r>
            <a:endParaRPr lang="en-IN" dirty="0" smtClean="0"/>
          </a:p>
          <a:p>
            <a:pPr marL="0" indent="0">
              <a:buNone/>
            </a:pPr>
            <a:r>
              <a:rPr lang="en-IN" dirty="0"/>
              <a:t> </a:t>
            </a:r>
            <a:r>
              <a:rPr lang="en-IN" dirty="0" smtClean="0"/>
              <a:t>        internal </a:t>
            </a:r>
            <a:r>
              <a:rPr lang="en-IN" dirty="0"/>
              <a:t>or </a:t>
            </a:r>
            <a:r>
              <a:rPr lang="en-IN" dirty="0" smtClean="0"/>
              <a:t>external</a:t>
            </a:r>
          </a:p>
          <a:p>
            <a:r>
              <a:rPr lang="en-IN" dirty="0"/>
              <a:t>distress and eustress</a:t>
            </a:r>
            <a:r>
              <a:rPr lang="en-IN" dirty="0" smtClean="0"/>
              <a:t>.</a:t>
            </a:r>
          </a:p>
          <a:p>
            <a:pPr marL="0" indent="0">
              <a:buNone/>
            </a:pPr>
            <a:r>
              <a:rPr lang="en-IN" dirty="0" smtClean="0"/>
              <a:t> </a:t>
            </a:r>
            <a:r>
              <a:rPr lang="en-IN" dirty="0"/>
              <a:t>“It is not stress that kills us, it is our reaction to it</a:t>
            </a:r>
            <a:r>
              <a:rPr lang="en-IN" dirty="0" smtClean="0"/>
              <a:t>’’</a:t>
            </a:r>
          </a:p>
          <a:p>
            <a:r>
              <a:rPr lang="en-IN" dirty="0" smtClean="0"/>
              <a:t>(</a:t>
            </a:r>
            <a:r>
              <a:rPr lang="en-IN" dirty="0"/>
              <a:t>1) Chronic stressor and </a:t>
            </a:r>
            <a:endParaRPr lang="en-IN" dirty="0" smtClean="0"/>
          </a:p>
          <a:p>
            <a:r>
              <a:rPr lang="en-IN" dirty="0" smtClean="0"/>
              <a:t>(</a:t>
            </a:r>
            <a:r>
              <a:rPr lang="en-IN" dirty="0"/>
              <a:t>2) Mild </a:t>
            </a:r>
            <a:r>
              <a:rPr lang="en-IN" dirty="0" smtClean="0"/>
              <a:t>stressor</a:t>
            </a:r>
          </a:p>
          <a:p>
            <a:endParaRPr lang="en-IN" dirty="0"/>
          </a:p>
        </p:txBody>
      </p:sp>
    </p:spTree>
    <p:extLst>
      <p:ext uri="{BB962C8B-B14F-4D97-AF65-F5344CB8AC3E}">
        <p14:creationId xmlns:p14="http://schemas.microsoft.com/office/powerpoint/2010/main" val="121297094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955280" cy="822960"/>
          </a:xfrm>
        </p:spPr>
        <p:txBody>
          <a:bodyPr>
            <a:normAutofit/>
          </a:bodyPr>
          <a:lstStyle/>
          <a:p>
            <a:pPr algn="ctr"/>
            <a:r>
              <a:rPr lang="en-IN" sz="4000" dirty="0"/>
              <a:t>Stress inoculation training </a:t>
            </a:r>
          </a:p>
        </p:txBody>
      </p:sp>
      <p:sp>
        <p:nvSpPr>
          <p:cNvPr id="3" name="Content Placeholder 2"/>
          <p:cNvSpPr>
            <a:spLocks noGrp="1"/>
          </p:cNvSpPr>
          <p:nvPr>
            <p:ph idx="1"/>
          </p:nvPr>
        </p:nvSpPr>
        <p:spPr>
          <a:xfrm>
            <a:off x="457200" y="1524000"/>
            <a:ext cx="8183880" cy="4416552"/>
          </a:xfrm>
        </p:spPr>
        <p:txBody>
          <a:bodyPr/>
          <a:lstStyle/>
          <a:p>
            <a:pPr marL="0" indent="0">
              <a:buNone/>
            </a:pPr>
            <a:r>
              <a:rPr lang="en-IN" dirty="0"/>
              <a:t>It has three phases </a:t>
            </a:r>
            <a:endParaRPr lang="en-IN" dirty="0" smtClean="0"/>
          </a:p>
          <a:p>
            <a:r>
              <a:rPr lang="en-IN" dirty="0" smtClean="0"/>
              <a:t>(</a:t>
            </a:r>
            <a:r>
              <a:rPr lang="en-IN" dirty="0"/>
              <a:t>i) Initial conceptual education </a:t>
            </a:r>
            <a:r>
              <a:rPr lang="en-IN" dirty="0" smtClean="0"/>
              <a:t>phase </a:t>
            </a:r>
          </a:p>
          <a:p>
            <a:r>
              <a:rPr lang="en-IN" dirty="0" smtClean="0"/>
              <a:t>(</a:t>
            </a:r>
            <a:r>
              <a:rPr lang="en-IN" dirty="0"/>
              <a:t>ii) Acquiring healthy coping strategies </a:t>
            </a:r>
            <a:endParaRPr lang="en-IN" dirty="0" smtClean="0"/>
          </a:p>
          <a:p>
            <a:r>
              <a:rPr lang="en-IN" dirty="0" smtClean="0"/>
              <a:t>(</a:t>
            </a:r>
            <a:r>
              <a:rPr lang="en-IN" dirty="0"/>
              <a:t>iii) Application of the acquired skill</a:t>
            </a:r>
          </a:p>
        </p:txBody>
      </p:sp>
    </p:spTree>
    <p:extLst>
      <p:ext uri="{BB962C8B-B14F-4D97-AF65-F5344CB8AC3E}">
        <p14:creationId xmlns:p14="http://schemas.microsoft.com/office/powerpoint/2010/main" val="258699711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fontScale="90000"/>
          </a:bodyPr>
          <a:lstStyle/>
          <a:p>
            <a:r>
              <a:rPr lang="en-US" dirty="0" smtClean="0"/>
              <a:t>Stress </a:t>
            </a:r>
            <a:r>
              <a:rPr lang="en-US" dirty="0"/>
              <a:t>inoculation </a:t>
            </a:r>
            <a:r>
              <a:rPr lang="en-US" dirty="0" smtClean="0"/>
              <a:t>training. Contd.</a:t>
            </a:r>
            <a:r>
              <a:rPr lang="en-IN" dirty="0"/>
              <a:t/>
            </a:r>
            <a:br>
              <a:rPr lang="en-IN" dirty="0"/>
            </a:br>
            <a:endParaRPr lang="en-IN" dirty="0"/>
          </a:p>
        </p:txBody>
      </p:sp>
      <p:sp>
        <p:nvSpPr>
          <p:cNvPr id="3" name="Content Placeholder 2"/>
          <p:cNvSpPr>
            <a:spLocks noGrp="1"/>
          </p:cNvSpPr>
          <p:nvPr>
            <p:ph idx="1"/>
          </p:nvPr>
        </p:nvSpPr>
        <p:spPr>
          <a:xfrm>
            <a:off x="533400" y="1371600"/>
            <a:ext cx="8183880" cy="4492752"/>
          </a:xfrm>
        </p:spPr>
        <p:txBody>
          <a:bodyPr/>
          <a:lstStyle/>
          <a:p>
            <a:pPr marL="0" indent="0">
              <a:buNone/>
            </a:pPr>
            <a:r>
              <a:rPr lang="en-US" dirty="0"/>
              <a:t>C</a:t>
            </a:r>
            <a:r>
              <a:rPr lang="en-US" dirty="0" smtClean="0"/>
              <a:t>ontains </a:t>
            </a:r>
            <a:r>
              <a:rPr lang="en-US" dirty="0"/>
              <a:t>6 steps. They are </a:t>
            </a:r>
            <a:endParaRPr lang="en-US" dirty="0" smtClean="0"/>
          </a:p>
          <a:p>
            <a:pPr marL="0" indent="0">
              <a:buNone/>
            </a:pPr>
            <a:r>
              <a:rPr lang="en-US" dirty="0" smtClean="0"/>
              <a:t>  (</a:t>
            </a:r>
            <a:r>
              <a:rPr lang="en-US" dirty="0"/>
              <a:t>1) Analysis of stressor </a:t>
            </a:r>
            <a:endParaRPr lang="en-US" dirty="0" smtClean="0"/>
          </a:p>
          <a:p>
            <a:pPr marL="0" indent="0">
              <a:buNone/>
            </a:pPr>
            <a:r>
              <a:rPr lang="en-US" dirty="0" smtClean="0"/>
              <a:t>  (</a:t>
            </a:r>
            <a:r>
              <a:rPr lang="en-US" dirty="0"/>
              <a:t>2) Analysis of the situation </a:t>
            </a:r>
            <a:endParaRPr lang="en-US" dirty="0" smtClean="0"/>
          </a:p>
          <a:p>
            <a:pPr marL="0" indent="0">
              <a:buNone/>
            </a:pPr>
            <a:r>
              <a:rPr lang="en-US" dirty="0" smtClean="0"/>
              <a:t>  (</a:t>
            </a:r>
            <a:r>
              <a:rPr lang="en-US" dirty="0"/>
              <a:t>3) Analysis of response of the individual </a:t>
            </a:r>
            <a:r>
              <a:rPr lang="en-US" dirty="0" smtClean="0"/>
              <a:t>   </a:t>
            </a:r>
          </a:p>
          <a:p>
            <a:pPr marL="0" indent="0">
              <a:buNone/>
            </a:pPr>
            <a:r>
              <a:rPr lang="en-US" dirty="0"/>
              <a:t> </a:t>
            </a:r>
            <a:r>
              <a:rPr lang="en-US" dirty="0" smtClean="0"/>
              <a:t> (</a:t>
            </a:r>
            <a:r>
              <a:rPr lang="en-US" dirty="0"/>
              <a:t>4) Unhealthy coping strategies employed </a:t>
            </a:r>
            <a:endParaRPr lang="en-US" dirty="0" smtClean="0"/>
          </a:p>
          <a:p>
            <a:pPr marL="0" indent="0">
              <a:buNone/>
            </a:pPr>
            <a:r>
              <a:rPr lang="en-US" dirty="0"/>
              <a:t> </a:t>
            </a:r>
            <a:r>
              <a:rPr lang="en-US" dirty="0" smtClean="0"/>
              <a:t> (</a:t>
            </a:r>
            <a:r>
              <a:rPr lang="en-US" dirty="0"/>
              <a:t>5) Acquisition of healthy coping </a:t>
            </a:r>
            <a:endParaRPr lang="en-US" dirty="0" smtClean="0"/>
          </a:p>
          <a:p>
            <a:pPr marL="0" indent="0">
              <a:buNone/>
            </a:pPr>
            <a:r>
              <a:rPr lang="en-US" dirty="0"/>
              <a:t> </a:t>
            </a:r>
            <a:r>
              <a:rPr lang="en-US" dirty="0" smtClean="0"/>
              <a:t>      strategies </a:t>
            </a:r>
            <a:r>
              <a:rPr lang="en-US" dirty="0"/>
              <a:t>and </a:t>
            </a:r>
            <a:endParaRPr lang="en-US" dirty="0" smtClean="0"/>
          </a:p>
          <a:p>
            <a:pPr marL="0" indent="0">
              <a:buNone/>
            </a:pPr>
            <a:r>
              <a:rPr lang="en-US" dirty="0" smtClean="0"/>
              <a:t>  (</a:t>
            </a:r>
            <a:r>
              <a:rPr lang="en-US" dirty="0"/>
              <a:t>6) Planning for implementation.</a:t>
            </a:r>
            <a:endParaRPr lang="en-IN" dirty="0"/>
          </a:p>
          <a:p>
            <a:endParaRPr lang="en-IN" dirty="0"/>
          </a:p>
        </p:txBody>
      </p:sp>
    </p:spTree>
    <p:extLst>
      <p:ext uri="{BB962C8B-B14F-4D97-AF65-F5344CB8AC3E}">
        <p14:creationId xmlns:p14="http://schemas.microsoft.com/office/powerpoint/2010/main" val="10637357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rmAutofit/>
          </a:bodyPr>
          <a:lstStyle/>
          <a:p>
            <a:pPr algn="ctr"/>
            <a:r>
              <a:rPr lang="en-US" sz="4000" b="1" dirty="0"/>
              <a:t>MINDFULNESS TRAINING </a:t>
            </a:r>
            <a:endParaRPr lang="en-IN" sz="4000" dirty="0"/>
          </a:p>
        </p:txBody>
      </p:sp>
      <p:sp>
        <p:nvSpPr>
          <p:cNvPr id="3" name="Content Placeholder 2"/>
          <p:cNvSpPr>
            <a:spLocks noGrp="1"/>
          </p:cNvSpPr>
          <p:nvPr>
            <p:ph idx="1"/>
          </p:nvPr>
        </p:nvSpPr>
        <p:spPr>
          <a:xfrm>
            <a:off x="457200" y="1371600"/>
            <a:ext cx="8183880" cy="4568952"/>
          </a:xfrm>
        </p:spPr>
        <p:txBody>
          <a:bodyPr/>
          <a:lstStyle/>
          <a:p>
            <a:pPr marL="0" indent="0">
              <a:buNone/>
            </a:pPr>
            <a:r>
              <a:rPr lang="en-US" dirty="0"/>
              <a:t>Mindfulness is the process of bringing one’s attention to the present moment purposefully without being judgmental. </a:t>
            </a:r>
            <a:endParaRPr lang="en-US" dirty="0" smtClean="0"/>
          </a:p>
          <a:p>
            <a:r>
              <a:rPr lang="en-US" dirty="0"/>
              <a:t>the body scan meditations is an extremely powerful healing tool for the mind. </a:t>
            </a:r>
            <a:endParaRPr lang="en-US" dirty="0" smtClean="0"/>
          </a:p>
          <a:p>
            <a:r>
              <a:rPr lang="en-US" dirty="0"/>
              <a:t>we come to realize that every </a:t>
            </a:r>
            <a:r>
              <a:rPr lang="en-US" dirty="0" smtClean="0"/>
              <a:t>moment </a:t>
            </a:r>
            <a:r>
              <a:rPr lang="en-US" dirty="0"/>
              <a:t>is </a:t>
            </a:r>
            <a:r>
              <a:rPr lang="en-US" dirty="0" smtClean="0"/>
              <a:t>different </a:t>
            </a:r>
            <a:endParaRPr lang="en-IN" dirty="0"/>
          </a:p>
        </p:txBody>
      </p:sp>
    </p:spTree>
    <p:extLst>
      <p:ext uri="{BB962C8B-B14F-4D97-AF65-F5344CB8AC3E}">
        <p14:creationId xmlns:p14="http://schemas.microsoft.com/office/powerpoint/2010/main" val="294141107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07680" cy="1066800"/>
          </a:xfrm>
        </p:spPr>
        <p:txBody>
          <a:bodyPr>
            <a:normAutofit fontScale="90000"/>
          </a:bodyPr>
          <a:lstStyle/>
          <a:p>
            <a:pPr algn="ctr"/>
            <a:r>
              <a:rPr lang="en-IN" sz="4000" b="1" dirty="0"/>
              <a:t>ATTRIBUTION  RETRAINING</a:t>
            </a:r>
            <a:r>
              <a:rPr lang="en-IN" dirty="0"/>
              <a:t/>
            </a:r>
            <a:br>
              <a:rPr lang="en-IN" dirty="0"/>
            </a:br>
            <a:endParaRPr lang="en-IN" dirty="0"/>
          </a:p>
        </p:txBody>
      </p:sp>
      <p:sp>
        <p:nvSpPr>
          <p:cNvPr id="3" name="Content Placeholder 2"/>
          <p:cNvSpPr>
            <a:spLocks noGrp="1"/>
          </p:cNvSpPr>
          <p:nvPr>
            <p:ph idx="1"/>
          </p:nvPr>
        </p:nvSpPr>
        <p:spPr>
          <a:xfrm>
            <a:off x="457200" y="1371600"/>
            <a:ext cx="8183880" cy="4492752"/>
          </a:xfrm>
        </p:spPr>
        <p:txBody>
          <a:bodyPr/>
          <a:lstStyle/>
          <a:p>
            <a:pPr marL="0" indent="0" algn="just">
              <a:buNone/>
            </a:pPr>
            <a:r>
              <a:rPr lang="en-IN" dirty="0"/>
              <a:t>Attributions are explanation that individuals give to describe their own outcome or an event based on their perception</a:t>
            </a:r>
            <a:r>
              <a:rPr lang="en-IN" dirty="0" smtClean="0"/>
              <a:t>.</a:t>
            </a:r>
          </a:p>
          <a:p>
            <a:pPr marL="0" indent="0" algn="just">
              <a:buNone/>
            </a:pPr>
            <a:endParaRPr lang="en-IN" dirty="0" smtClean="0"/>
          </a:p>
          <a:p>
            <a:pPr algn="just"/>
            <a:r>
              <a:rPr lang="en-IN" dirty="0"/>
              <a:t>Attribution retraining is aimed at identifying and acquiring ways in which one can improve their academic performance in spite of the external factors.</a:t>
            </a:r>
          </a:p>
        </p:txBody>
      </p:sp>
    </p:spTree>
    <p:extLst>
      <p:ext uri="{BB962C8B-B14F-4D97-AF65-F5344CB8AC3E}">
        <p14:creationId xmlns:p14="http://schemas.microsoft.com/office/powerpoint/2010/main" val="3103851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
            <a:ext cx="8183880" cy="990600"/>
          </a:xfrm>
        </p:spPr>
        <p:txBody>
          <a:bodyPr>
            <a:normAutofit/>
          </a:bodyPr>
          <a:lstStyle/>
          <a:p>
            <a:r>
              <a:rPr lang="en-IN" sz="4000" i="1" u="sng" dirty="0" err="1" smtClean="0"/>
              <a:t>Contd</a:t>
            </a:r>
            <a:endParaRPr lang="en-IN" sz="4000" i="1" u="sng" dirty="0"/>
          </a:p>
        </p:txBody>
      </p:sp>
      <p:sp>
        <p:nvSpPr>
          <p:cNvPr id="3" name="Content Placeholder 2"/>
          <p:cNvSpPr>
            <a:spLocks noGrp="1"/>
          </p:cNvSpPr>
          <p:nvPr>
            <p:ph idx="1"/>
          </p:nvPr>
        </p:nvSpPr>
        <p:spPr>
          <a:xfrm>
            <a:off x="381000" y="1447800"/>
            <a:ext cx="8382000" cy="4572000"/>
          </a:xfrm>
        </p:spPr>
        <p:txBody>
          <a:bodyPr>
            <a:normAutofit/>
          </a:bodyPr>
          <a:lstStyle/>
          <a:p>
            <a:r>
              <a:rPr lang="en-IN" sz="3200" i="1" dirty="0">
                <a:solidFill>
                  <a:srgbClr val="7030A0"/>
                </a:solidFill>
              </a:rPr>
              <a:t>get into trouble with teachers and other authority </a:t>
            </a:r>
            <a:endParaRPr lang="en-IN" sz="3200" i="1" dirty="0" smtClean="0">
              <a:solidFill>
                <a:srgbClr val="7030A0"/>
              </a:solidFill>
            </a:endParaRPr>
          </a:p>
          <a:p>
            <a:endParaRPr lang="en-IN" sz="3200" i="1" dirty="0" smtClean="0">
              <a:solidFill>
                <a:srgbClr val="7030A0"/>
              </a:solidFill>
            </a:endParaRPr>
          </a:p>
          <a:p>
            <a:r>
              <a:rPr lang="en-IN" sz="3200" i="1" dirty="0">
                <a:solidFill>
                  <a:schemeClr val="accent6">
                    <a:lumMod val="50000"/>
                  </a:schemeClr>
                </a:solidFill>
              </a:rPr>
              <a:t>interest in finding more about the functioning of sex </a:t>
            </a:r>
            <a:r>
              <a:rPr lang="en-IN" sz="3200" i="1" dirty="0" smtClean="0">
                <a:solidFill>
                  <a:schemeClr val="accent6">
                    <a:lumMod val="50000"/>
                  </a:schemeClr>
                </a:solidFill>
              </a:rPr>
              <a:t>organs</a:t>
            </a:r>
          </a:p>
          <a:p>
            <a:endParaRPr lang="en-IN" sz="3200" i="1" dirty="0" smtClean="0"/>
          </a:p>
          <a:p>
            <a:r>
              <a:rPr lang="en-IN" sz="3200" i="1" dirty="0"/>
              <a:t>d</a:t>
            </a:r>
            <a:r>
              <a:rPr lang="en-IN" sz="3200" i="1" dirty="0" smtClean="0"/>
              <a:t>ay </a:t>
            </a:r>
            <a:r>
              <a:rPr lang="en-IN" sz="3200" i="1" dirty="0"/>
              <a:t>dreaming </a:t>
            </a:r>
            <a:endParaRPr lang="en-IN" sz="3200" i="1" dirty="0" smtClean="0"/>
          </a:p>
        </p:txBody>
      </p:sp>
    </p:spTree>
    <p:extLst>
      <p:ext uri="{BB962C8B-B14F-4D97-AF65-F5344CB8AC3E}">
        <p14:creationId xmlns:p14="http://schemas.microsoft.com/office/powerpoint/2010/main" val="112183492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762000"/>
          </a:xfrm>
        </p:spPr>
        <p:txBody>
          <a:bodyPr>
            <a:noAutofit/>
          </a:bodyPr>
          <a:lstStyle/>
          <a:p>
            <a:pPr algn="ctr"/>
            <a:r>
              <a:rPr lang="en-IN" sz="3200" b="1" dirty="0"/>
              <a:t>NEGATIVE THOUGHT STOPPING</a:t>
            </a:r>
            <a:endParaRPr lang="en-IN" sz="3200" dirty="0"/>
          </a:p>
        </p:txBody>
      </p:sp>
      <p:sp>
        <p:nvSpPr>
          <p:cNvPr id="3" name="Content Placeholder 2"/>
          <p:cNvSpPr>
            <a:spLocks noGrp="1"/>
          </p:cNvSpPr>
          <p:nvPr>
            <p:ph idx="1"/>
          </p:nvPr>
        </p:nvSpPr>
        <p:spPr>
          <a:xfrm>
            <a:off x="457200" y="1447800"/>
            <a:ext cx="8183880" cy="4416552"/>
          </a:xfrm>
        </p:spPr>
        <p:txBody>
          <a:bodyPr/>
          <a:lstStyle/>
          <a:p>
            <a:pPr algn="just"/>
            <a:r>
              <a:rPr lang="en-IN" dirty="0"/>
              <a:t>The goal of negative thought stopping is to interpret, remove or replace a recurring, unwanted thought. It is a cognitive interruption technique</a:t>
            </a:r>
            <a:r>
              <a:rPr lang="en-IN" dirty="0" smtClean="0"/>
              <a:t>.</a:t>
            </a:r>
          </a:p>
          <a:p>
            <a:pPr marL="0" indent="0" algn="just">
              <a:buNone/>
            </a:pPr>
            <a:endParaRPr lang="en-IN" dirty="0" smtClean="0"/>
          </a:p>
          <a:p>
            <a:pPr algn="just"/>
            <a:r>
              <a:rPr lang="en-IN" dirty="0"/>
              <a:t>C</a:t>
            </a:r>
            <a:r>
              <a:rPr lang="en-IN" dirty="0" smtClean="0"/>
              <a:t>ognitive </a:t>
            </a:r>
            <a:r>
              <a:rPr lang="en-IN" dirty="0"/>
              <a:t>distortions will lead to negative thoughts</a:t>
            </a:r>
          </a:p>
        </p:txBody>
      </p:sp>
    </p:spTree>
    <p:extLst>
      <p:ext uri="{BB962C8B-B14F-4D97-AF65-F5344CB8AC3E}">
        <p14:creationId xmlns:p14="http://schemas.microsoft.com/office/powerpoint/2010/main" val="281756238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1143000"/>
          </a:xfrm>
        </p:spPr>
        <p:txBody>
          <a:bodyPr>
            <a:noAutofit/>
          </a:bodyPr>
          <a:lstStyle/>
          <a:p>
            <a:pPr algn="ctr"/>
            <a:r>
              <a:rPr lang="en-US" b="1" dirty="0"/>
              <a:t>PERSONAL VALUE </a:t>
            </a:r>
            <a:r>
              <a:rPr lang="en-US" b="1" dirty="0" smtClean="0"/>
              <a:t>SYSTEM</a:t>
            </a:r>
            <a:r>
              <a:rPr lang="en-IN" dirty="0"/>
              <a:t/>
            </a:r>
            <a:br>
              <a:rPr lang="en-IN" dirty="0"/>
            </a:br>
            <a:endParaRPr lang="en-IN" dirty="0"/>
          </a:p>
        </p:txBody>
      </p:sp>
      <p:sp>
        <p:nvSpPr>
          <p:cNvPr id="3" name="Content Placeholder 2"/>
          <p:cNvSpPr>
            <a:spLocks noGrp="1"/>
          </p:cNvSpPr>
          <p:nvPr>
            <p:ph idx="1"/>
          </p:nvPr>
        </p:nvSpPr>
        <p:spPr>
          <a:xfrm>
            <a:off x="502920" y="1143000"/>
            <a:ext cx="8183880" cy="4724400"/>
          </a:xfrm>
        </p:spPr>
        <p:txBody>
          <a:bodyPr>
            <a:normAutofit/>
          </a:bodyPr>
          <a:lstStyle/>
          <a:p>
            <a:pPr marL="0" indent="0" algn="just">
              <a:buNone/>
            </a:pPr>
            <a:r>
              <a:rPr lang="en-US" dirty="0"/>
              <a:t>“Values are normative views held by individual human being (consciously or sub consciously) of what is good and desirable. They provide standards by which people are influenced in their choice of actions”. </a:t>
            </a:r>
            <a:endParaRPr lang="en-US" dirty="0" smtClean="0"/>
          </a:p>
          <a:p>
            <a:pPr marL="0" indent="0" algn="just">
              <a:buNone/>
            </a:pPr>
            <a:endParaRPr lang="en-US" dirty="0" smtClean="0"/>
          </a:p>
          <a:p>
            <a:r>
              <a:rPr lang="en-US" dirty="0" smtClean="0"/>
              <a:t>Give </a:t>
            </a:r>
            <a:r>
              <a:rPr lang="en-US" dirty="0"/>
              <a:t>meaning to one's life</a:t>
            </a:r>
            <a:endParaRPr lang="en-IN" dirty="0"/>
          </a:p>
          <a:p>
            <a:r>
              <a:rPr lang="en-US" dirty="0"/>
              <a:t>Values play a major role in motivation </a:t>
            </a:r>
            <a:endParaRPr lang="en-IN" dirty="0"/>
          </a:p>
          <a:p>
            <a:endParaRPr lang="en-IN" dirty="0"/>
          </a:p>
        </p:txBody>
      </p:sp>
    </p:spTree>
    <p:extLst>
      <p:ext uri="{BB962C8B-B14F-4D97-AF65-F5344CB8AC3E}">
        <p14:creationId xmlns:p14="http://schemas.microsoft.com/office/powerpoint/2010/main" val="40485411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848600" cy="1828800"/>
          </a:xfrm>
        </p:spPr>
        <p:txBody>
          <a:bodyPr>
            <a:noAutofit/>
          </a:bodyPr>
          <a:lstStyle/>
          <a:p>
            <a:pPr algn="ctr"/>
            <a:r>
              <a:rPr lang="en-US" sz="4800" b="1" dirty="0" err="1"/>
              <a:t>Johari</a:t>
            </a:r>
            <a:r>
              <a:rPr lang="en-US" sz="4800" b="1" dirty="0"/>
              <a:t> window</a:t>
            </a:r>
            <a:r>
              <a:rPr lang="en-IN" sz="4800" dirty="0"/>
              <a:t/>
            </a:r>
            <a:br>
              <a:rPr lang="en-IN" sz="4800" dirty="0"/>
            </a:br>
            <a:endParaRPr lang="en-IN" sz="4800" dirty="0"/>
          </a:p>
        </p:txBody>
      </p:sp>
      <p:sp>
        <p:nvSpPr>
          <p:cNvPr id="3" name="Content Placeholder 2"/>
          <p:cNvSpPr>
            <a:spLocks noGrp="1"/>
          </p:cNvSpPr>
          <p:nvPr>
            <p:ph idx="1"/>
          </p:nvPr>
        </p:nvSpPr>
        <p:spPr>
          <a:xfrm>
            <a:off x="457200" y="1219200"/>
            <a:ext cx="8183880" cy="4416552"/>
          </a:xfrm>
        </p:spPr>
        <p:txBody>
          <a:bodyPr/>
          <a:lstStyle/>
          <a:p>
            <a:pPr algn="just"/>
            <a:r>
              <a:rPr lang="en-US" dirty="0" err="1"/>
              <a:t>Johari</a:t>
            </a:r>
            <a:r>
              <a:rPr lang="en-US" dirty="0"/>
              <a:t> window is a technique that helps people to understand their relationship with themselves and others better</a:t>
            </a:r>
            <a:r>
              <a:rPr lang="en-US" dirty="0" smtClean="0"/>
              <a:t>.</a:t>
            </a:r>
          </a:p>
          <a:p>
            <a:endParaRPr lang="en-IN" dirty="0"/>
          </a:p>
        </p:txBody>
      </p:sp>
    </p:spTree>
    <p:extLst>
      <p:ext uri="{BB962C8B-B14F-4D97-AF65-F5344CB8AC3E}">
        <p14:creationId xmlns:p14="http://schemas.microsoft.com/office/powerpoint/2010/main" val="25397837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010400" cy="1051560"/>
          </a:xfrm>
        </p:spPr>
        <p:txBody>
          <a:bodyPr/>
          <a:lstStyle/>
          <a:p>
            <a:pPr algn="ctr"/>
            <a:r>
              <a:rPr lang="en-IN" dirty="0" err="1" smtClean="0"/>
              <a:t>Johari</a:t>
            </a:r>
            <a:r>
              <a:rPr lang="en-IN" dirty="0" smtClean="0"/>
              <a:t> window</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9038172"/>
              </p:ext>
            </p:extLst>
          </p:nvPr>
        </p:nvGraphicFramePr>
        <p:xfrm>
          <a:off x="2590800" y="2133600"/>
          <a:ext cx="5029200" cy="3276600"/>
        </p:xfrm>
        <a:graphic>
          <a:graphicData uri="http://schemas.openxmlformats.org/drawingml/2006/table">
            <a:tbl>
              <a:tblPr firstRow="1" firstCol="1" bandRow="1">
                <a:tableStyleId>{5C22544A-7EE6-4342-B048-85BDC9FD1C3A}</a:tableStyleId>
              </a:tblPr>
              <a:tblGrid>
                <a:gridCol w="2456636"/>
                <a:gridCol w="2572564"/>
              </a:tblGrid>
              <a:tr h="1747061">
                <a:tc>
                  <a:txBody>
                    <a:bodyPr/>
                    <a:lstStyle/>
                    <a:p>
                      <a:pPr indent="180340" algn="just">
                        <a:lnSpc>
                          <a:spcPct val="150000"/>
                        </a:lnSpc>
                        <a:spcAft>
                          <a:spcPts val="800"/>
                        </a:spcAft>
                      </a:pPr>
                      <a:endParaRPr lang="en-US" sz="1100" dirty="0" smtClean="0">
                        <a:effectLst/>
                      </a:endParaRPr>
                    </a:p>
                    <a:p>
                      <a:pPr indent="180340" algn="just">
                        <a:lnSpc>
                          <a:spcPct val="150000"/>
                        </a:lnSpc>
                        <a:spcAft>
                          <a:spcPts val="800"/>
                        </a:spcAft>
                      </a:pPr>
                      <a:endParaRPr lang="en-US" sz="1100" dirty="0" smtClean="0">
                        <a:effectLst/>
                      </a:endParaRPr>
                    </a:p>
                    <a:p>
                      <a:pPr indent="180340" algn="just">
                        <a:lnSpc>
                          <a:spcPct val="150000"/>
                        </a:lnSpc>
                        <a:spcAft>
                          <a:spcPts val="800"/>
                        </a:spcAft>
                      </a:pPr>
                      <a:r>
                        <a:rPr lang="en-US" sz="2000" dirty="0" smtClean="0">
                          <a:effectLst/>
                        </a:rPr>
                        <a:t>Open area</a:t>
                      </a:r>
                    </a:p>
                    <a:p>
                      <a:pPr indent="180340" algn="just">
                        <a:lnSpc>
                          <a:spcPct val="150000"/>
                        </a:lnSpc>
                        <a:spcAft>
                          <a:spcPts val="800"/>
                        </a:spcAft>
                      </a:pPr>
                      <a:r>
                        <a:rPr lang="en-US" sz="2000" dirty="0" smtClean="0">
                          <a:effectLst/>
                        </a:rPr>
                        <a:t>(known to all)</a:t>
                      </a:r>
                      <a:endParaRPr lang="en-IN" sz="2000" dirty="0">
                        <a:effectLst/>
                        <a:latin typeface="Calibri"/>
                        <a:ea typeface="Times New Roman"/>
                        <a:cs typeface="Times New Roman"/>
                      </a:endParaRPr>
                    </a:p>
                  </a:txBody>
                  <a:tcPr marL="68580" marR="68580" marT="0" marB="0"/>
                </a:tc>
                <a:tc>
                  <a:txBody>
                    <a:bodyPr/>
                    <a:lstStyle/>
                    <a:p>
                      <a:pPr indent="180340" algn="just">
                        <a:lnSpc>
                          <a:spcPct val="150000"/>
                        </a:lnSpc>
                        <a:spcAft>
                          <a:spcPts val="800"/>
                        </a:spcAft>
                      </a:pPr>
                      <a:endParaRPr lang="en-US" sz="1100" dirty="0" smtClean="0">
                        <a:effectLst/>
                      </a:endParaRPr>
                    </a:p>
                    <a:p>
                      <a:pPr indent="180340" algn="just">
                        <a:lnSpc>
                          <a:spcPct val="150000"/>
                        </a:lnSpc>
                        <a:spcAft>
                          <a:spcPts val="800"/>
                        </a:spcAft>
                      </a:pPr>
                      <a:endParaRPr lang="en-US" sz="1100" dirty="0" smtClean="0">
                        <a:effectLst/>
                      </a:endParaRPr>
                    </a:p>
                    <a:p>
                      <a:pPr indent="180340" algn="just">
                        <a:lnSpc>
                          <a:spcPct val="150000"/>
                        </a:lnSpc>
                        <a:spcAft>
                          <a:spcPts val="800"/>
                        </a:spcAft>
                      </a:pPr>
                      <a:r>
                        <a:rPr lang="en-US" sz="1100" dirty="0" smtClean="0">
                          <a:effectLst/>
                        </a:rPr>
                        <a:t>     </a:t>
                      </a:r>
                      <a:r>
                        <a:rPr lang="en-US" sz="2400" dirty="0" smtClean="0">
                          <a:effectLst/>
                        </a:rPr>
                        <a:t>Blind spot</a:t>
                      </a:r>
                      <a:endParaRPr lang="en-IN" sz="2400" dirty="0">
                        <a:effectLst/>
                        <a:latin typeface="Calibri"/>
                        <a:ea typeface="Times New Roman"/>
                        <a:cs typeface="Times New Roman"/>
                      </a:endParaRPr>
                    </a:p>
                  </a:txBody>
                  <a:tcPr marL="68580" marR="68580" marT="0" marB="0"/>
                </a:tc>
              </a:tr>
              <a:tr h="1529539">
                <a:tc>
                  <a:txBody>
                    <a:bodyPr/>
                    <a:lstStyle/>
                    <a:p>
                      <a:pPr indent="180340" algn="just">
                        <a:lnSpc>
                          <a:spcPct val="150000"/>
                        </a:lnSpc>
                        <a:spcAft>
                          <a:spcPts val="800"/>
                        </a:spcAft>
                      </a:pPr>
                      <a:endParaRPr lang="en-US" sz="1100" dirty="0" smtClean="0">
                        <a:effectLst/>
                      </a:endParaRPr>
                    </a:p>
                    <a:p>
                      <a:pPr indent="180340" algn="just">
                        <a:lnSpc>
                          <a:spcPct val="150000"/>
                        </a:lnSpc>
                        <a:spcAft>
                          <a:spcPts val="800"/>
                        </a:spcAft>
                      </a:pPr>
                      <a:endParaRPr lang="en-US" sz="1100" dirty="0" smtClean="0">
                        <a:effectLst/>
                      </a:endParaRPr>
                    </a:p>
                    <a:p>
                      <a:pPr indent="180340" algn="just">
                        <a:lnSpc>
                          <a:spcPct val="150000"/>
                        </a:lnSpc>
                        <a:spcAft>
                          <a:spcPts val="800"/>
                        </a:spcAft>
                      </a:pPr>
                      <a:r>
                        <a:rPr lang="en-US" sz="2400" dirty="0" smtClean="0">
                          <a:effectLst/>
                          <a:latin typeface="+mn-lt"/>
                          <a:ea typeface="+mn-ea"/>
                          <a:cs typeface="+mn-cs"/>
                        </a:rPr>
                        <a:t>Hidden</a:t>
                      </a:r>
                      <a:r>
                        <a:rPr lang="en-US" sz="2400" baseline="0" dirty="0" smtClean="0">
                          <a:effectLst/>
                          <a:latin typeface="+mn-lt"/>
                          <a:ea typeface="+mn-ea"/>
                          <a:cs typeface="+mn-cs"/>
                        </a:rPr>
                        <a:t> area</a:t>
                      </a:r>
                      <a:endParaRPr lang="en-IN" sz="2400" dirty="0">
                        <a:effectLst/>
                        <a:latin typeface="Calibri"/>
                        <a:ea typeface="Times New Roman"/>
                        <a:cs typeface="Times New Roman"/>
                      </a:endParaRPr>
                    </a:p>
                  </a:txBody>
                  <a:tcPr marL="68580" marR="68580" marT="0" marB="0"/>
                </a:tc>
                <a:tc>
                  <a:txBody>
                    <a:bodyPr/>
                    <a:lstStyle/>
                    <a:p>
                      <a:pPr indent="180340" algn="just">
                        <a:lnSpc>
                          <a:spcPct val="150000"/>
                        </a:lnSpc>
                        <a:spcAft>
                          <a:spcPts val="800"/>
                        </a:spcAft>
                      </a:pPr>
                      <a:r>
                        <a:rPr lang="en-US" sz="2400" dirty="0" smtClean="0">
                          <a:effectLst/>
                        </a:rPr>
                        <a:t>Unknown            </a:t>
                      </a:r>
                    </a:p>
                    <a:p>
                      <a:pPr indent="180340" algn="just">
                        <a:lnSpc>
                          <a:spcPct val="150000"/>
                        </a:lnSpc>
                        <a:spcAft>
                          <a:spcPts val="800"/>
                        </a:spcAft>
                      </a:pPr>
                      <a:r>
                        <a:rPr lang="en-US" sz="2400" baseline="0" dirty="0" smtClean="0">
                          <a:effectLst/>
                        </a:rPr>
                        <a:t>     </a:t>
                      </a:r>
                      <a:r>
                        <a:rPr lang="en-US" sz="2400" dirty="0" smtClean="0">
                          <a:effectLst/>
                        </a:rPr>
                        <a:t>area</a:t>
                      </a:r>
                      <a:endParaRPr lang="en-IN" sz="2400" dirty="0">
                        <a:effectLst/>
                        <a:latin typeface="Calibri"/>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734950" y="884283"/>
            <a:ext cx="703745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a:t>
            </a:r>
          </a:p>
          <a:p>
            <a:pPr marL="0" marR="0" lvl="0" indent="457200" algn="just" defTabSz="914400" rtl="0" eaLnBrk="1" fontAlgn="base" latinLnBrk="0" hangingPunct="1">
              <a:lnSpc>
                <a:spcPct val="100000"/>
              </a:lnSpc>
              <a:spcBef>
                <a:spcPct val="0"/>
              </a:spcBef>
              <a:spcAft>
                <a:spcPct val="0"/>
              </a:spcAft>
              <a:buClrTx/>
              <a:buSzTx/>
              <a:buFontTx/>
              <a:buNone/>
              <a:tabLst/>
            </a:pPr>
            <a:r>
              <a:rPr lang="en-US" sz="1100" dirty="0" smtClean="0">
                <a:latin typeface="Georgia" pitchFamily="18" charset="0"/>
                <a:ea typeface="Calibri" pitchFamily="34" charset="0"/>
                <a:cs typeface="Times New Roman" pitchFamily="18" charset="0"/>
              </a:rPr>
              <a:t> </a:t>
            </a:r>
            <a:endParaRPr lang="en-US" sz="2400" dirty="0">
              <a:latin typeface="Georgia" pitchFamily="18" charset="0"/>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Known to self               Unknown to self</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lang="en-US" sz="1100" dirty="0" smtClean="0">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lang="en-US" sz="1100" dirty="0">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lang="en-US" sz="1100" dirty="0">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Known to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others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a:t>
            </a:r>
            <a:endParaRPr lang="en-US" sz="800" dirty="0">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lang="en-US" sz="1100" dirty="0">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lang="en-US" sz="1100" dirty="0">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endParaRPr lang="en-US" sz="1100" b="1" dirty="0">
              <a:latin typeface="Georgia" pitchFamily="18" charset="0"/>
              <a:ea typeface="Calibri" pitchFamily="34"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Unknown to</a:t>
            </a:r>
          </a:p>
          <a:p>
            <a:pPr marL="0" marR="0" lvl="0" indent="180975" algn="just" defTabSz="914400" rtl="0" eaLnBrk="0" fontAlgn="base" latinLnBrk="0" hangingPunct="0">
              <a:lnSpc>
                <a:spcPct val="100000"/>
              </a:lnSpc>
              <a:spcBef>
                <a:spcPct val="0"/>
              </a:spcBef>
              <a:spcAft>
                <a:spcPct val="0"/>
              </a:spcAft>
              <a:buClrTx/>
              <a:buSzTx/>
              <a:buFontTx/>
              <a:buNone/>
              <a:tabLst/>
            </a:pPr>
            <a:r>
              <a:rPr lang="en-US" sz="2000" b="1" dirty="0" smtClean="0">
                <a:latin typeface="Georgia" pitchFamily="18" charset="0"/>
                <a:cs typeface="Times New Roman" pitchFamily="18" charset="0"/>
              </a:rPr>
              <a:t>others</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a:t>
            </a:r>
            <a:br>
              <a:rPr kumimoji="0" lang="en-US" sz="1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9481353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066" y="522316"/>
            <a:ext cx="8183880" cy="620684"/>
          </a:xfrm>
        </p:spPr>
        <p:txBody>
          <a:bodyPr>
            <a:noAutofit/>
          </a:bodyPr>
          <a:lstStyle/>
          <a:p>
            <a:pPr algn="ctr"/>
            <a:r>
              <a:rPr lang="en-IN" sz="4400" dirty="0" err="1" smtClean="0"/>
              <a:t>Johari</a:t>
            </a:r>
            <a:r>
              <a:rPr lang="en-IN" sz="4400" dirty="0" smtClean="0"/>
              <a:t> window</a:t>
            </a:r>
            <a:endParaRPr lang="en-IN"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5552598"/>
              </p:ext>
            </p:extLst>
          </p:nvPr>
        </p:nvGraphicFramePr>
        <p:xfrm>
          <a:off x="1524000" y="1676400"/>
          <a:ext cx="6096000" cy="3886200"/>
        </p:xfrm>
        <a:graphic>
          <a:graphicData uri="http://schemas.openxmlformats.org/drawingml/2006/table">
            <a:tbl>
              <a:tblPr firstRow="1" firstCol="1" bandRow="1">
                <a:tableStyleId>{5C22544A-7EE6-4342-B048-85BDC9FD1C3A}</a:tableStyleId>
              </a:tblPr>
              <a:tblGrid>
                <a:gridCol w="4186827"/>
                <a:gridCol w="1909173"/>
              </a:tblGrid>
              <a:tr h="3266950">
                <a:tc>
                  <a:txBody>
                    <a:bodyPr/>
                    <a:lstStyle/>
                    <a:p>
                      <a:pPr indent="180340" algn="just">
                        <a:lnSpc>
                          <a:spcPts val="2000"/>
                        </a:lnSpc>
                        <a:spcAft>
                          <a:spcPts val="800"/>
                        </a:spcAft>
                      </a:pPr>
                      <a:endParaRPr lang="en-US" sz="1100" dirty="0" smtClean="0">
                        <a:effectLst/>
                      </a:endParaRPr>
                    </a:p>
                    <a:p>
                      <a:pPr indent="180340" algn="just">
                        <a:lnSpc>
                          <a:spcPts val="2000"/>
                        </a:lnSpc>
                        <a:spcAft>
                          <a:spcPts val="800"/>
                        </a:spcAft>
                      </a:pPr>
                      <a:endParaRPr lang="en-US" sz="1100" dirty="0" smtClean="0">
                        <a:effectLst/>
                      </a:endParaRPr>
                    </a:p>
                    <a:p>
                      <a:pPr indent="180340" algn="just">
                        <a:lnSpc>
                          <a:spcPts val="2000"/>
                        </a:lnSpc>
                        <a:spcAft>
                          <a:spcPts val="800"/>
                        </a:spcAft>
                      </a:pPr>
                      <a:endParaRPr lang="en-US" sz="1100" dirty="0" smtClean="0">
                        <a:effectLst/>
                      </a:endParaRPr>
                    </a:p>
                    <a:p>
                      <a:pPr indent="180340" algn="just">
                        <a:lnSpc>
                          <a:spcPts val="2000"/>
                        </a:lnSpc>
                        <a:spcAft>
                          <a:spcPts val="800"/>
                        </a:spcAft>
                      </a:pPr>
                      <a:r>
                        <a:rPr lang="en-US" sz="3200" dirty="0" smtClean="0">
                          <a:effectLst/>
                        </a:rPr>
                        <a:t>       </a:t>
                      </a:r>
                    </a:p>
                    <a:p>
                      <a:pPr indent="180340" algn="just">
                        <a:lnSpc>
                          <a:spcPts val="2000"/>
                        </a:lnSpc>
                        <a:spcAft>
                          <a:spcPts val="800"/>
                        </a:spcAft>
                      </a:pPr>
                      <a:r>
                        <a:rPr lang="en-US" sz="3200" baseline="0" dirty="0" smtClean="0">
                          <a:effectLst/>
                        </a:rPr>
                        <a:t>       </a:t>
                      </a:r>
                      <a:r>
                        <a:rPr lang="en-US" sz="3200" dirty="0" smtClean="0">
                          <a:effectLst/>
                        </a:rPr>
                        <a:t>Arena </a:t>
                      </a:r>
                    </a:p>
                    <a:p>
                      <a:pPr indent="180340" algn="just">
                        <a:lnSpc>
                          <a:spcPts val="2000"/>
                        </a:lnSpc>
                        <a:spcAft>
                          <a:spcPts val="800"/>
                        </a:spcAft>
                      </a:pPr>
                      <a:endParaRPr lang="en-US" sz="2000" dirty="0" smtClean="0">
                        <a:effectLst/>
                      </a:endParaRPr>
                    </a:p>
                    <a:p>
                      <a:pPr indent="180340" algn="just">
                        <a:lnSpc>
                          <a:spcPts val="2000"/>
                        </a:lnSpc>
                        <a:spcAft>
                          <a:spcPts val="800"/>
                        </a:spcAft>
                      </a:pPr>
                      <a:r>
                        <a:rPr lang="en-US" sz="1600" dirty="0" smtClean="0">
                          <a:effectLst/>
                        </a:rPr>
                        <a:t>(Disclosing, Asking</a:t>
                      </a:r>
                      <a:r>
                        <a:rPr lang="en-US" sz="1600" baseline="0" dirty="0" smtClean="0">
                          <a:effectLst/>
                        </a:rPr>
                        <a:t> </a:t>
                      </a:r>
                      <a:r>
                        <a:rPr lang="en-US" sz="1600" dirty="0" smtClean="0">
                          <a:effectLst/>
                        </a:rPr>
                        <a:t>for </a:t>
                      </a:r>
                      <a:r>
                        <a:rPr lang="en-US" sz="1600" dirty="0">
                          <a:effectLst/>
                        </a:rPr>
                        <a:t>feedback)</a:t>
                      </a:r>
                      <a:endParaRPr lang="en-IN" sz="1600" dirty="0">
                        <a:effectLst/>
                      </a:endParaRPr>
                    </a:p>
                    <a:p>
                      <a:pPr indent="180340" algn="just">
                        <a:lnSpc>
                          <a:spcPts val="2000"/>
                        </a:lnSpc>
                        <a:spcAft>
                          <a:spcPts val="800"/>
                        </a:spcAft>
                      </a:pPr>
                      <a:r>
                        <a:rPr lang="en-US" sz="1600" dirty="0">
                          <a:effectLst/>
                        </a:rPr>
                        <a:t> </a:t>
                      </a:r>
                      <a:endParaRPr lang="en-IN" sz="1600" dirty="0">
                        <a:effectLst/>
                        <a:latin typeface="Calibri"/>
                        <a:ea typeface="Times New Roman"/>
                        <a:cs typeface="Times New Roman"/>
                      </a:endParaRPr>
                    </a:p>
                  </a:txBody>
                  <a:tcPr marL="68580" marR="68580" marT="0" marB="0"/>
                </a:tc>
                <a:tc>
                  <a:txBody>
                    <a:bodyPr/>
                    <a:lstStyle/>
                    <a:p>
                      <a:pPr indent="180340" algn="just">
                        <a:lnSpc>
                          <a:spcPts val="2000"/>
                        </a:lnSpc>
                        <a:spcAft>
                          <a:spcPts val="800"/>
                        </a:spcAft>
                      </a:pPr>
                      <a:endParaRPr lang="en-US" sz="1100" dirty="0" smtClean="0">
                        <a:effectLst/>
                      </a:endParaRPr>
                    </a:p>
                    <a:p>
                      <a:pPr indent="180340" algn="just">
                        <a:lnSpc>
                          <a:spcPts val="2000"/>
                        </a:lnSpc>
                        <a:spcAft>
                          <a:spcPts val="800"/>
                        </a:spcAft>
                      </a:pPr>
                      <a:endParaRPr lang="en-US" sz="1100" dirty="0" smtClean="0">
                        <a:effectLst/>
                      </a:endParaRPr>
                    </a:p>
                    <a:p>
                      <a:pPr indent="180340" algn="just">
                        <a:lnSpc>
                          <a:spcPts val="2000"/>
                        </a:lnSpc>
                        <a:spcAft>
                          <a:spcPts val="800"/>
                        </a:spcAft>
                      </a:pPr>
                      <a:endParaRPr lang="en-US" sz="1100" dirty="0" smtClean="0">
                        <a:effectLst/>
                      </a:endParaRPr>
                    </a:p>
                    <a:p>
                      <a:pPr indent="180340" algn="just">
                        <a:lnSpc>
                          <a:spcPts val="2000"/>
                        </a:lnSpc>
                        <a:spcAft>
                          <a:spcPts val="800"/>
                        </a:spcAft>
                      </a:pPr>
                      <a:endParaRPr lang="en-US" sz="1100" dirty="0" smtClean="0">
                        <a:effectLst/>
                      </a:endParaRPr>
                    </a:p>
                    <a:p>
                      <a:pPr indent="180340" algn="just">
                        <a:lnSpc>
                          <a:spcPts val="2000"/>
                        </a:lnSpc>
                        <a:spcAft>
                          <a:spcPts val="800"/>
                        </a:spcAft>
                      </a:pPr>
                      <a:r>
                        <a:rPr lang="en-US" sz="2000" dirty="0" smtClean="0">
                          <a:effectLst/>
                        </a:rPr>
                        <a:t>Blind </a:t>
                      </a:r>
                      <a:r>
                        <a:rPr lang="en-US" sz="2000" dirty="0">
                          <a:effectLst/>
                        </a:rPr>
                        <a:t>spot</a:t>
                      </a:r>
                      <a:endParaRPr lang="en-IN" sz="2000" dirty="0">
                        <a:effectLst/>
                        <a:latin typeface="Calibri"/>
                        <a:ea typeface="Times New Roman"/>
                        <a:cs typeface="Times New Roman"/>
                      </a:endParaRPr>
                    </a:p>
                  </a:txBody>
                  <a:tcPr marL="68580" marR="68580" marT="0" marB="0"/>
                </a:tc>
              </a:tr>
              <a:tr h="619250">
                <a:tc>
                  <a:txBody>
                    <a:bodyPr/>
                    <a:lstStyle/>
                    <a:p>
                      <a:pPr indent="180340" algn="just">
                        <a:lnSpc>
                          <a:spcPts val="2000"/>
                        </a:lnSpc>
                        <a:spcAft>
                          <a:spcPts val="800"/>
                        </a:spcAft>
                      </a:pPr>
                      <a:endParaRPr lang="en-US" sz="2400" dirty="0" smtClean="0">
                        <a:effectLst/>
                      </a:endParaRPr>
                    </a:p>
                    <a:p>
                      <a:pPr indent="180340" algn="just">
                        <a:lnSpc>
                          <a:spcPts val="2000"/>
                        </a:lnSpc>
                        <a:spcAft>
                          <a:spcPts val="800"/>
                        </a:spcAft>
                      </a:pPr>
                      <a:r>
                        <a:rPr lang="en-US" sz="2400" dirty="0" smtClean="0">
                          <a:effectLst/>
                        </a:rPr>
                        <a:t>Hidden </a:t>
                      </a:r>
                      <a:r>
                        <a:rPr lang="en-US" sz="2400" dirty="0">
                          <a:effectLst/>
                        </a:rPr>
                        <a:t>area</a:t>
                      </a:r>
                      <a:endParaRPr lang="en-IN" sz="2400" dirty="0">
                        <a:effectLst/>
                        <a:latin typeface="Calibri"/>
                        <a:ea typeface="Times New Roman"/>
                        <a:cs typeface="Times New Roman"/>
                      </a:endParaRPr>
                    </a:p>
                  </a:txBody>
                  <a:tcPr marL="68580" marR="68580" marT="0" marB="0"/>
                </a:tc>
                <a:tc>
                  <a:txBody>
                    <a:bodyPr/>
                    <a:lstStyle/>
                    <a:p>
                      <a:pPr indent="180340" algn="just">
                        <a:lnSpc>
                          <a:spcPts val="2000"/>
                        </a:lnSpc>
                        <a:spcAft>
                          <a:spcPts val="800"/>
                        </a:spcAft>
                      </a:pPr>
                      <a:endParaRPr lang="en-US" sz="2400" dirty="0" smtClean="0">
                        <a:effectLst/>
                      </a:endParaRPr>
                    </a:p>
                    <a:p>
                      <a:pPr indent="180340" algn="just">
                        <a:lnSpc>
                          <a:spcPts val="2000"/>
                        </a:lnSpc>
                        <a:spcAft>
                          <a:spcPts val="800"/>
                        </a:spcAft>
                      </a:pPr>
                      <a:r>
                        <a:rPr lang="en-US" sz="2400" dirty="0" smtClean="0">
                          <a:effectLst/>
                        </a:rPr>
                        <a:t>Unknown</a:t>
                      </a:r>
                      <a:endParaRPr lang="en-IN" sz="24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57850169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1447800"/>
          </a:xfrm>
        </p:spPr>
        <p:txBody>
          <a:bodyPr>
            <a:noAutofit/>
          </a:bodyPr>
          <a:lstStyle/>
          <a:p>
            <a:pPr algn="just"/>
            <a:r>
              <a:rPr lang="en-US" sz="3200" b="1" dirty="0"/>
              <a:t>ADDICTIVE BEHAVIOR AMONG ADOLESCENTS</a:t>
            </a:r>
            <a:r>
              <a:rPr lang="en-IN" sz="3200" dirty="0"/>
              <a:t/>
            </a:r>
            <a:br>
              <a:rPr lang="en-IN" sz="3200" dirty="0"/>
            </a:br>
            <a:endParaRPr lang="en-IN" sz="3200" dirty="0"/>
          </a:p>
        </p:txBody>
      </p:sp>
      <p:sp>
        <p:nvSpPr>
          <p:cNvPr id="3" name="Content Placeholder 2"/>
          <p:cNvSpPr>
            <a:spLocks noGrp="1"/>
          </p:cNvSpPr>
          <p:nvPr>
            <p:ph idx="1"/>
          </p:nvPr>
        </p:nvSpPr>
        <p:spPr>
          <a:xfrm>
            <a:off x="533400" y="1600200"/>
            <a:ext cx="8183880" cy="4187952"/>
          </a:xfrm>
        </p:spPr>
        <p:txBody>
          <a:bodyPr/>
          <a:lstStyle/>
          <a:p>
            <a:pPr marL="0" indent="0" algn="just">
              <a:buNone/>
            </a:pPr>
            <a:r>
              <a:rPr lang="en-US" dirty="0"/>
              <a:t>Addiction involves compulsive engagement in a particular behavior. It is a craving or an intense urge state which is followed by the behavior to satisfy the urge</a:t>
            </a:r>
            <a:r>
              <a:rPr lang="en-US" dirty="0" smtClean="0"/>
              <a:t>.</a:t>
            </a:r>
          </a:p>
          <a:p>
            <a:pPr algn="just"/>
            <a:r>
              <a:rPr lang="en-US" dirty="0"/>
              <a:t>Addiction involves changes in the functioning of the brain and the </a:t>
            </a:r>
            <a:r>
              <a:rPr lang="en-US" dirty="0" smtClean="0"/>
              <a:t>body</a:t>
            </a:r>
          </a:p>
          <a:p>
            <a:pPr algn="just"/>
            <a:r>
              <a:rPr lang="en-US" dirty="0"/>
              <a:t>D</a:t>
            </a:r>
            <a:r>
              <a:rPr lang="en-US" dirty="0" smtClean="0"/>
              <a:t>rugs </a:t>
            </a:r>
            <a:r>
              <a:rPr lang="en-US" dirty="0"/>
              <a:t>produces a flooding of these chemicals which causes “high” pleasure. </a:t>
            </a:r>
            <a:endParaRPr lang="en-IN" dirty="0"/>
          </a:p>
        </p:txBody>
      </p:sp>
    </p:spTree>
    <p:extLst>
      <p:ext uri="{BB962C8B-B14F-4D97-AF65-F5344CB8AC3E}">
        <p14:creationId xmlns:p14="http://schemas.microsoft.com/office/powerpoint/2010/main" val="420078124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879080" cy="1600200"/>
          </a:xfrm>
        </p:spPr>
        <p:txBody>
          <a:bodyPr>
            <a:normAutofit fontScale="90000"/>
          </a:bodyPr>
          <a:lstStyle/>
          <a:p>
            <a:pPr algn="ctr"/>
            <a:r>
              <a:rPr lang="en-US" sz="4000" b="1" dirty="0"/>
              <a:t>SUICIDAL BEHAVIOR AMONG ADOLESCENTS</a:t>
            </a:r>
            <a:r>
              <a:rPr lang="en-IN" dirty="0"/>
              <a:t/>
            </a:r>
            <a:br>
              <a:rPr lang="en-IN" dirty="0"/>
            </a:br>
            <a:endParaRPr lang="en-IN" dirty="0"/>
          </a:p>
        </p:txBody>
      </p:sp>
      <p:sp>
        <p:nvSpPr>
          <p:cNvPr id="3" name="Content Placeholder 2"/>
          <p:cNvSpPr>
            <a:spLocks noGrp="1"/>
          </p:cNvSpPr>
          <p:nvPr>
            <p:ph idx="1"/>
          </p:nvPr>
        </p:nvSpPr>
        <p:spPr>
          <a:xfrm>
            <a:off x="533400" y="1752600"/>
            <a:ext cx="8183880" cy="4187952"/>
          </a:xfrm>
        </p:spPr>
        <p:txBody>
          <a:bodyPr/>
          <a:lstStyle/>
          <a:p>
            <a:pPr lvl="0"/>
            <a:r>
              <a:rPr lang="en-US" dirty="0"/>
              <a:t>Psychological problems </a:t>
            </a:r>
            <a:endParaRPr lang="en-IN" dirty="0"/>
          </a:p>
          <a:p>
            <a:pPr lvl="0"/>
            <a:r>
              <a:rPr lang="en-US" dirty="0"/>
              <a:t>Socio-environmental factors</a:t>
            </a:r>
            <a:endParaRPr lang="en-IN" dirty="0"/>
          </a:p>
          <a:p>
            <a:r>
              <a:rPr lang="en-US" dirty="0"/>
              <a:t>T</a:t>
            </a:r>
            <a:r>
              <a:rPr lang="en-US" dirty="0" smtClean="0"/>
              <a:t>hree </a:t>
            </a:r>
            <a:r>
              <a:rPr lang="en-US" dirty="0"/>
              <a:t>stages. They are </a:t>
            </a:r>
            <a:endParaRPr lang="en-US" dirty="0" smtClean="0"/>
          </a:p>
          <a:p>
            <a:r>
              <a:rPr lang="en-US" dirty="0" smtClean="0"/>
              <a:t>1</a:t>
            </a:r>
            <a:r>
              <a:rPr lang="en-US" dirty="0"/>
              <a:t>) suicidal ideation </a:t>
            </a:r>
            <a:endParaRPr lang="en-US" dirty="0" smtClean="0"/>
          </a:p>
          <a:p>
            <a:r>
              <a:rPr lang="en-US" dirty="0" smtClean="0"/>
              <a:t>2</a:t>
            </a:r>
            <a:r>
              <a:rPr lang="en-US" dirty="0"/>
              <a:t>) suicide planning and </a:t>
            </a:r>
            <a:endParaRPr lang="en-US" dirty="0" smtClean="0"/>
          </a:p>
          <a:p>
            <a:r>
              <a:rPr lang="en-US" dirty="0" smtClean="0"/>
              <a:t>3</a:t>
            </a:r>
            <a:r>
              <a:rPr lang="en-US" dirty="0"/>
              <a:t>) attempting suicide. </a:t>
            </a:r>
            <a:endParaRPr lang="en-US" dirty="0" smtClean="0"/>
          </a:p>
          <a:p>
            <a:endParaRPr lang="en-IN" dirty="0"/>
          </a:p>
        </p:txBody>
      </p:sp>
    </p:spTree>
    <p:extLst>
      <p:ext uri="{BB962C8B-B14F-4D97-AF65-F5344CB8AC3E}">
        <p14:creationId xmlns:p14="http://schemas.microsoft.com/office/powerpoint/2010/main" val="3733687427"/>
      </p:ext>
    </p:extLst>
  </p:cSld>
  <p:clrMapOvr>
    <a:masterClrMapping/>
  </p:clrMapOvr>
  <p:transition spd="slow">
    <p:pull/>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Autofit/>
          </a:bodyPr>
          <a:lstStyle/>
          <a:p>
            <a:pPr algn="ctr"/>
            <a:r>
              <a:rPr lang="en-US" dirty="0" smtClean="0"/>
              <a:t>The </a:t>
            </a:r>
            <a:r>
              <a:rPr lang="en-US" dirty="0"/>
              <a:t>inter-personal theory of </a:t>
            </a:r>
            <a:r>
              <a:rPr lang="en-US" dirty="0" smtClean="0"/>
              <a:t>suicide </a:t>
            </a:r>
            <a:endParaRPr lang="en-IN" dirty="0"/>
          </a:p>
        </p:txBody>
      </p:sp>
      <p:sp>
        <p:nvSpPr>
          <p:cNvPr id="3" name="Content Placeholder 2"/>
          <p:cNvSpPr>
            <a:spLocks noGrp="1"/>
          </p:cNvSpPr>
          <p:nvPr>
            <p:ph idx="1"/>
          </p:nvPr>
        </p:nvSpPr>
        <p:spPr>
          <a:xfrm>
            <a:off x="502920" y="1694134"/>
            <a:ext cx="8183880" cy="4187952"/>
          </a:xfrm>
        </p:spPr>
        <p:txBody>
          <a:bodyPr>
            <a:normAutofit lnSpcReduction="10000"/>
          </a:bodyPr>
          <a:lstStyle/>
          <a:p>
            <a:pPr algn="just"/>
            <a:r>
              <a:rPr lang="en-US" dirty="0" smtClean="0"/>
              <a:t>The </a:t>
            </a:r>
            <a:r>
              <a:rPr lang="en-US" dirty="0"/>
              <a:t>simultaneous presence of thwarted belongingness and perceived burdensomeness produces the desire for suicide. One has to acquire the capability to overcome one’s natural fear of death</a:t>
            </a:r>
            <a:r>
              <a:rPr lang="en-US" dirty="0" smtClean="0"/>
              <a:t>.</a:t>
            </a:r>
          </a:p>
          <a:p>
            <a:pPr algn="just"/>
            <a:r>
              <a:rPr lang="en-US" dirty="0"/>
              <a:t>Feeling lonely is a state of thwarted belongingness. </a:t>
            </a:r>
            <a:endParaRPr lang="en-US" dirty="0" smtClean="0"/>
          </a:p>
          <a:p>
            <a:pPr algn="just"/>
            <a:r>
              <a:rPr lang="en-US" dirty="0"/>
              <a:t>Perceived burdensomeness is the belief that one is a burden for others or to the society</a:t>
            </a:r>
            <a:endParaRPr lang="en-IN" dirty="0"/>
          </a:p>
        </p:txBody>
      </p:sp>
    </p:spTree>
    <p:extLst>
      <p:ext uri="{BB962C8B-B14F-4D97-AF65-F5344CB8AC3E}">
        <p14:creationId xmlns:p14="http://schemas.microsoft.com/office/powerpoint/2010/main" val="4067580464"/>
      </p:ext>
    </p:extLst>
  </p:cSld>
  <p:clrMapOvr>
    <a:masterClrMapping/>
  </p:clrMapOvr>
  <p:transition spd="slow">
    <p:pull/>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pPr algn="ctr"/>
            <a:r>
              <a:rPr lang="en-IN" dirty="0" smtClean="0"/>
              <a:t>Suicidal behaviour</a:t>
            </a:r>
            <a:endParaRPr lang="en-IN" dirty="0"/>
          </a:p>
        </p:txBody>
      </p:sp>
      <p:sp>
        <p:nvSpPr>
          <p:cNvPr id="3" name="Content Placeholder 2"/>
          <p:cNvSpPr>
            <a:spLocks noGrp="1"/>
          </p:cNvSpPr>
          <p:nvPr>
            <p:ph idx="1"/>
          </p:nvPr>
        </p:nvSpPr>
        <p:spPr>
          <a:xfrm>
            <a:off x="457200" y="1905000"/>
            <a:ext cx="8183880" cy="4187952"/>
          </a:xfrm>
        </p:spPr>
        <p:txBody>
          <a:bodyPr/>
          <a:lstStyle/>
          <a:p>
            <a:r>
              <a:rPr lang="en-US" dirty="0"/>
              <a:t>Children and adolescents who get angry with family members or friends become unable to tolerate anger and may turn the anger against themselves. </a:t>
            </a:r>
            <a:endParaRPr lang="en-US" dirty="0" smtClean="0"/>
          </a:p>
          <a:p>
            <a:r>
              <a:rPr lang="en-US" dirty="0"/>
              <a:t>Impulsivity is found to be a triggering factor for suicidal behavior</a:t>
            </a:r>
            <a:endParaRPr lang="en-IN" dirty="0"/>
          </a:p>
        </p:txBody>
      </p:sp>
    </p:spTree>
    <p:extLst>
      <p:ext uri="{BB962C8B-B14F-4D97-AF65-F5344CB8AC3E}">
        <p14:creationId xmlns:p14="http://schemas.microsoft.com/office/powerpoint/2010/main" val="3608861303"/>
      </p:ext>
    </p:extLst>
  </p:cSld>
  <p:clrMapOvr>
    <a:masterClrMapping/>
  </p:clrMapOvr>
  <p:transition spd="slow">
    <p:pull/>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Autofit/>
          </a:bodyPr>
          <a:lstStyle/>
          <a:p>
            <a:pPr algn="ctr"/>
            <a:r>
              <a:rPr lang="en-IN" sz="3200" b="1" dirty="0"/>
              <a:t>IMPULSIVE BEHAVIOUR AMONG ADOLESCENTS</a:t>
            </a:r>
            <a:r>
              <a:rPr lang="en-IN" sz="3200" dirty="0"/>
              <a:t/>
            </a:r>
            <a:br>
              <a:rPr lang="en-IN" sz="3200" dirty="0"/>
            </a:br>
            <a:endParaRPr lang="en-IN" sz="3200" dirty="0"/>
          </a:p>
        </p:txBody>
      </p:sp>
      <p:sp>
        <p:nvSpPr>
          <p:cNvPr id="3" name="Content Placeholder 2"/>
          <p:cNvSpPr>
            <a:spLocks noGrp="1"/>
          </p:cNvSpPr>
          <p:nvPr>
            <p:ph idx="1"/>
          </p:nvPr>
        </p:nvSpPr>
        <p:spPr>
          <a:xfrm>
            <a:off x="457200" y="1676400"/>
            <a:ext cx="8183880" cy="4187952"/>
          </a:xfrm>
        </p:spPr>
        <p:txBody>
          <a:bodyPr/>
          <a:lstStyle/>
          <a:p>
            <a:pPr marL="0" indent="0" algn="just">
              <a:buNone/>
            </a:pPr>
            <a:r>
              <a:rPr lang="en-IN" dirty="0"/>
              <a:t>Impulsivity is a tendency to act spontaneously to an external or an internal stimulus without taking the possible negative consequences into </a:t>
            </a:r>
            <a:r>
              <a:rPr lang="en-IN" dirty="0" smtClean="0"/>
              <a:t>account</a:t>
            </a:r>
          </a:p>
          <a:p>
            <a:pPr marL="0" indent="0" algn="just">
              <a:buNone/>
            </a:pPr>
            <a:r>
              <a:rPr lang="en-IN" dirty="0" smtClean="0"/>
              <a:t>Reasons</a:t>
            </a:r>
          </a:p>
          <a:p>
            <a:r>
              <a:rPr lang="en-IN" dirty="0" smtClean="0"/>
              <a:t>(</a:t>
            </a:r>
            <a:r>
              <a:rPr lang="en-IN" dirty="0"/>
              <a:t>1) Trait based </a:t>
            </a:r>
            <a:endParaRPr lang="en-IN" dirty="0" smtClean="0"/>
          </a:p>
          <a:p>
            <a:r>
              <a:rPr lang="en-IN" dirty="0" smtClean="0"/>
              <a:t>(</a:t>
            </a:r>
            <a:r>
              <a:rPr lang="en-IN" dirty="0"/>
              <a:t>2) Dispositional factors and </a:t>
            </a:r>
            <a:endParaRPr lang="en-IN" dirty="0" smtClean="0"/>
          </a:p>
          <a:p>
            <a:r>
              <a:rPr lang="en-IN" dirty="0" smtClean="0"/>
              <a:t>(</a:t>
            </a:r>
            <a:r>
              <a:rPr lang="en-IN" dirty="0"/>
              <a:t>3) Mental illness. </a:t>
            </a:r>
          </a:p>
          <a:p>
            <a:endParaRPr lang="en-IN" dirty="0"/>
          </a:p>
        </p:txBody>
      </p:sp>
    </p:spTree>
    <p:extLst>
      <p:ext uri="{BB962C8B-B14F-4D97-AF65-F5344CB8AC3E}">
        <p14:creationId xmlns:p14="http://schemas.microsoft.com/office/powerpoint/2010/main" val="3622567956"/>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1524000"/>
          </a:xfrm>
        </p:spPr>
        <p:txBody>
          <a:bodyPr>
            <a:normAutofit fontScale="90000"/>
          </a:bodyPr>
          <a:lstStyle/>
          <a:p>
            <a:pPr algn="ct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a:t/>
            </a:r>
            <a:br>
              <a:rPr lang="en-IN" sz="4000" i="1" dirty="0"/>
            </a:br>
            <a:r>
              <a:rPr lang="en-IN" sz="4000" i="1" dirty="0" smtClean="0"/>
              <a:t/>
            </a:r>
            <a:br>
              <a:rPr lang="en-IN" sz="4000" i="1" dirty="0" smtClean="0"/>
            </a:br>
            <a:r>
              <a:rPr lang="en-IN" sz="4000" i="1" dirty="0" smtClean="0"/>
              <a:t>  </a:t>
            </a:r>
            <a:br>
              <a:rPr lang="en-IN" sz="4000" i="1" dirty="0" smtClean="0"/>
            </a:br>
            <a:r>
              <a:rPr lang="en-IN" sz="4000" i="1" dirty="0"/>
              <a:t/>
            </a:r>
            <a:br>
              <a:rPr lang="en-IN" sz="4000" i="1" dirty="0"/>
            </a:br>
            <a:r>
              <a:rPr lang="en-IN" sz="4000" i="1" dirty="0" smtClean="0"/>
              <a:t/>
            </a:r>
            <a:br>
              <a:rPr lang="en-IN" sz="4000" i="1" dirty="0" smtClean="0"/>
            </a:br>
            <a:r>
              <a:rPr lang="en-IN" sz="4400" i="1" u="sng" dirty="0" smtClean="0"/>
              <a:t>Early </a:t>
            </a:r>
            <a:r>
              <a:rPr lang="en-IN" sz="4400" i="1" u="sng" dirty="0"/>
              <a:t>matures and late </a:t>
            </a:r>
            <a:r>
              <a:rPr lang="en-IN" sz="4400" i="1" u="sng" dirty="0" smtClean="0"/>
              <a:t>matures</a:t>
            </a:r>
            <a:r>
              <a:rPr lang="en-IN" sz="4400" i="1" u="sng" dirty="0"/>
              <a:t/>
            </a:r>
            <a:br>
              <a:rPr lang="en-IN" sz="4400" i="1" u="sng" dirty="0"/>
            </a:br>
            <a:endParaRPr lang="en-IN" sz="4400" i="1" u="sng" dirty="0"/>
          </a:p>
        </p:txBody>
      </p:sp>
      <p:sp>
        <p:nvSpPr>
          <p:cNvPr id="3" name="Content Placeholder 2"/>
          <p:cNvSpPr>
            <a:spLocks noGrp="1"/>
          </p:cNvSpPr>
          <p:nvPr>
            <p:ph idx="1"/>
          </p:nvPr>
        </p:nvSpPr>
        <p:spPr>
          <a:xfrm>
            <a:off x="381000" y="1981200"/>
            <a:ext cx="8305800" cy="4038600"/>
          </a:xfrm>
        </p:spPr>
        <p:txBody>
          <a:bodyPr>
            <a:normAutofit/>
          </a:bodyPr>
          <a:lstStyle/>
          <a:p>
            <a:r>
              <a:rPr lang="en-IN" sz="3600" i="1" dirty="0" smtClean="0">
                <a:solidFill>
                  <a:srgbClr val="0070C0"/>
                </a:solidFill>
              </a:rPr>
              <a:t>Late matures </a:t>
            </a:r>
            <a:r>
              <a:rPr lang="en-IN" sz="3600" i="1" dirty="0">
                <a:solidFill>
                  <a:srgbClr val="0070C0"/>
                </a:solidFill>
              </a:rPr>
              <a:t>tend to be tense, restless and attention seeking</a:t>
            </a:r>
            <a:r>
              <a:rPr lang="en-IN" sz="3600" i="1" dirty="0" smtClean="0">
                <a:solidFill>
                  <a:srgbClr val="0070C0"/>
                </a:solidFill>
              </a:rPr>
              <a:t>.</a:t>
            </a:r>
          </a:p>
          <a:p>
            <a:endParaRPr lang="en-IN" sz="3600" i="1" dirty="0">
              <a:solidFill>
                <a:srgbClr val="0070C0"/>
              </a:solidFill>
            </a:endParaRPr>
          </a:p>
          <a:p>
            <a:r>
              <a:rPr lang="en-IN" sz="3600" i="1" dirty="0" smtClean="0">
                <a:solidFill>
                  <a:srgbClr val="C00000"/>
                </a:solidFill>
              </a:rPr>
              <a:t>Early matures are more </a:t>
            </a:r>
            <a:r>
              <a:rPr lang="en-IN" sz="3600" i="1" dirty="0">
                <a:solidFill>
                  <a:srgbClr val="C00000"/>
                </a:solidFill>
              </a:rPr>
              <a:t>likely to be </a:t>
            </a:r>
            <a:r>
              <a:rPr lang="en-IN" sz="3600" i="1" dirty="0" smtClean="0">
                <a:solidFill>
                  <a:srgbClr val="C00000"/>
                </a:solidFill>
              </a:rPr>
              <a:t>  successful </a:t>
            </a:r>
            <a:r>
              <a:rPr lang="en-IN" sz="3600" i="1" dirty="0">
                <a:solidFill>
                  <a:srgbClr val="C00000"/>
                </a:solidFill>
              </a:rPr>
              <a:t>socially as </a:t>
            </a:r>
            <a:r>
              <a:rPr lang="en-IN" sz="3600" i="1" dirty="0" smtClean="0">
                <a:solidFill>
                  <a:srgbClr val="C00000"/>
                </a:solidFill>
              </a:rPr>
              <a:t>adults.</a:t>
            </a:r>
            <a:endParaRPr lang="en-IN" sz="3600" i="1" dirty="0">
              <a:solidFill>
                <a:srgbClr val="C00000"/>
              </a:solidFill>
            </a:endParaRPr>
          </a:p>
          <a:p>
            <a:endParaRPr lang="en-IN" sz="3600" i="1" dirty="0">
              <a:solidFill>
                <a:srgbClr val="C00000"/>
              </a:solidFill>
            </a:endParaRPr>
          </a:p>
        </p:txBody>
      </p:sp>
    </p:spTree>
    <p:extLst>
      <p:ext uri="{BB962C8B-B14F-4D97-AF65-F5344CB8AC3E}">
        <p14:creationId xmlns:p14="http://schemas.microsoft.com/office/powerpoint/2010/main" val="26583713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980</TotalTime>
  <Words>4140</Words>
  <Application>Microsoft Office PowerPoint</Application>
  <PresentationFormat>On-screen Show (4:3)</PresentationFormat>
  <Paragraphs>570</Paragraphs>
  <Slides>89</Slides>
  <Notes>1</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Aspect</vt:lpstr>
      <vt:lpstr>ADOLESCENCE </vt:lpstr>
      <vt:lpstr>3 STAGES OF ADOLESCENCE </vt:lpstr>
      <vt:lpstr>(1) PUBERTY</vt:lpstr>
      <vt:lpstr>CAUSE OF CHANGE</vt:lpstr>
      <vt:lpstr>Physical changes</vt:lpstr>
      <vt:lpstr>Emotional and Psychological Changes</vt:lpstr>
      <vt:lpstr>Contd.</vt:lpstr>
      <vt:lpstr>Contd</vt:lpstr>
      <vt:lpstr>                              Early matures and late matures </vt:lpstr>
      <vt:lpstr>MAJOR CONCERNS </vt:lpstr>
      <vt:lpstr>(2)Early adolescence </vt:lpstr>
      <vt:lpstr>Early adolescence       Contd.</vt:lpstr>
      <vt:lpstr>(3)Later adolescence</vt:lpstr>
      <vt:lpstr>Later adolescence   Contd.</vt:lpstr>
      <vt:lpstr>Later adolescence  Contd.</vt:lpstr>
      <vt:lpstr>Use of social media </vt:lpstr>
      <vt:lpstr>Role of teachers and parents in guiding the adolescence</vt:lpstr>
      <vt:lpstr>Role of teachers and parents Contd.</vt:lpstr>
      <vt:lpstr>Role of teachers and parents Contd.</vt:lpstr>
      <vt:lpstr>Physical health of adolescents </vt:lpstr>
      <vt:lpstr>Mental health</vt:lpstr>
      <vt:lpstr>Citizenship training</vt:lpstr>
      <vt:lpstr>Citizenship training    Contd.</vt:lpstr>
      <vt:lpstr>Life skills</vt:lpstr>
      <vt:lpstr>Interpersonal skills </vt:lpstr>
      <vt:lpstr>Intra personal skills </vt:lpstr>
      <vt:lpstr>Cognitive skills</vt:lpstr>
      <vt:lpstr>Emotional skills</vt:lpstr>
      <vt:lpstr>Communication Skills</vt:lpstr>
      <vt:lpstr>Communication Skills    Contd.</vt:lpstr>
      <vt:lpstr>Interpersonal Relationship Management Skills</vt:lpstr>
      <vt:lpstr>Type of relationships</vt:lpstr>
      <vt:lpstr>Reasons for conflicts between parents and adolescents</vt:lpstr>
      <vt:lpstr>Starting a conversation</vt:lpstr>
      <vt:lpstr>Taking compliment</vt:lpstr>
      <vt:lpstr>Giving compliment </vt:lpstr>
      <vt:lpstr>Friendship Building Skill</vt:lpstr>
      <vt:lpstr>Friendship  Contd.</vt:lpstr>
      <vt:lpstr>Assertiveness</vt:lpstr>
      <vt:lpstr>3 modes of communication</vt:lpstr>
      <vt:lpstr>Assertiveness   Contd.</vt:lpstr>
      <vt:lpstr>Leadership skill</vt:lpstr>
      <vt:lpstr>Leadership skill  Contd.</vt:lpstr>
      <vt:lpstr>Peer group association skill</vt:lpstr>
      <vt:lpstr>Peer group conflicts</vt:lpstr>
      <vt:lpstr>Peer group conflicts     Contd.</vt:lpstr>
      <vt:lpstr>PowerPoint Presentation</vt:lpstr>
      <vt:lpstr>Role of the teachers and other adults in peer mediation</vt:lpstr>
      <vt:lpstr>Role of teachers </vt:lpstr>
      <vt:lpstr>Role of teachers    Contd.</vt:lpstr>
      <vt:lpstr>Controlling impulsive behaviour</vt:lpstr>
      <vt:lpstr>INTRA PERSONAL SKILLS  Critical Thinking  </vt:lpstr>
      <vt:lpstr>Critical thinking   Cotd.</vt:lpstr>
      <vt:lpstr>Critical thinking   Cotd.</vt:lpstr>
      <vt:lpstr>Creative thinking </vt:lpstr>
      <vt:lpstr>Study Skills</vt:lpstr>
      <vt:lpstr>a) Effective reading, note making and mind mapping</vt:lpstr>
      <vt:lpstr>a) Effective reading   Contd.</vt:lpstr>
      <vt:lpstr>a) Effective reading   Contd.</vt:lpstr>
      <vt:lpstr>a) Mind mapping </vt:lpstr>
      <vt:lpstr>b) Memorization</vt:lpstr>
      <vt:lpstr>b)  Mnemonics</vt:lpstr>
      <vt:lpstr>c) Listening for comprehension and note taking </vt:lpstr>
      <vt:lpstr>d) Time Management Skill </vt:lpstr>
      <vt:lpstr>d) Time management-Procrastination</vt:lpstr>
      <vt:lpstr>e) Skill of Revision and Writing the Examination</vt:lpstr>
      <vt:lpstr>e) Skill of Revision and Writing the Examination    Contd.</vt:lpstr>
      <vt:lpstr>f) Attention and Concentration Skill</vt:lpstr>
      <vt:lpstr> Presentation Skills</vt:lpstr>
      <vt:lpstr>Decision Making Skill</vt:lpstr>
      <vt:lpstr>Pitfalls while choosing a life goal or a career</vt:lpstr>
      <vt:lpstr>Selection of a career - some parameters</vt:lpstr>
      <vt:lpstr>Career guidance and counselling</vt:lpstr>
      <vt:lpstr>Emotional Intelligence</vt:lpstr>
      <vt:lpstr>Managing Stress </vt:lpstr>
      <vt:lpstr>Stress inoculation training </vt:lpstr>
      <vt:lpstr>Stress inoculation training. Contd. </vt:lpstr>
      <vt:lpstr>MINDFULNESS TRAINING </vt:lpstr>
      <vt:lpstr>ATTRIBUTION  RETRAINING </vt:lpstr>
      <vt:lpstr>NEGATIVE THOUGHT STOPPING</vt:lpstr>
      <vt:lpstr>PERSONAL VALUE SYSTEM </vt:lpstr>
      <vt:lpstr>Johari window </vt:lpstr>
      <vt:lpstr>Johari window</vt:lpstr>
      <vt:lpstr>Johari window</vt:lpstr>
      <vt:lpstr>ADDICTIVE BEHAVIOR AMONG ADOLESCENTS </vt:lpstr>
      <vt:lpstr>SUICIDAL BEHAVIOR AMONG ADOLESCENTS </vt:lpstr>
      <vt:lpstr>The inter-personal theory of suicide </vt:lpstr>
      <vt:lpstr>Suicidal behaviour</vt:lpstr>
      <vt:lpstr>IMPULSIVE BEHAVIOUR AMONG ADOLESCENTS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Adolescence is</dc:title>
  <dc:creator>Admin</dc:creator>
  <cp:lastModifiedBy>Windows User</cp:lastModifiedBy>
  <cp:revision>73</cp:revision>
  <dcterms:created xsi:type="dcterms:W3CDTF">2006-08-16T00:00:00Z</dcterms:created>
  <dcterms:modified xsi:type="dcterms:W3CDTF">2020-08-20T07:29:02Z</dcterms:modified>
</cp:coreProperties>
</file>